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7" r:id="rId10"/>
    <p:sldId id="268" r:id="rId11"/>
    <p:sldId id="270" r:id="rId12"/>
    <p:sldId id="271" r:id="rId13"/>
    <p:sldId id="338" r:id="rId14"/>
    <p:sldId id="367" r:id="rId15"/>
    <p:sldId id="272" r:id="rId16"/>
    <p:sldId id="273" r:id="rId17"/>
    <p:sldId id="359" r:id="rId18"/>
    <p:sldId id="360" r:id="rId19"/>
    <p:sldId id="361" r:id="rId20"/>
    <p:sldId id="369" r:id="rId21"/>
    <p:sldId id="370" r:id="rId22"/>
    <p:sldId id="278" r:id="rId23"/>
    <p:sldId id="280" r:id="rId24"/>
    <p:sldId id="282" r:id="rId25"/>
    <p:sldId id="284" r:id="rId26"/>
    <p:sldId id="286" r:id="rId27"/>
    <p:sldId id="362" r:id="rId28"/>
    <p:sldId id="363" r:id="rId29"/>
    <p:sldId id="287" r:id="rId30"/>
    <p:sldId id="288" r:id="rId31"/>
    <p:sldId id="289" r:id="rId32"/>
    <p:sldId id="294" r:id="rId33"/>
    <p:sldId id="299" r:id="rId34"/>
    <p:sldId id="300" r:id="rId35"/>
    <p:sldId id="354" r:id="rId36"/>
    <p:sldId id="356" r:id="rId37"/>
    <p:sldId id="303" r:id="rId38"/>
    <p:sldId id="341" r:id="rId39"/>
    <p:sldId id="345" r:id="rId40"/>
    <p:sldId id="351" r:id="rId41"/>
    <p:sldId id="352" r:id="rId42"/>
    <p:sldId id="353" r:id="rId43"/>
    <p:sldId id="313" r:id="rId44"/>
    <p:sldId id="314" r:id="rId45"/>
    <p:sldId id="357" r:id="rId46"/>
    <p:sldId id="358" r:id="rId47"/>
    <p:sldId id="317" r:id="rId48"/>
    <p:sldId id="320" r:id="rId49"/>
    <p:sldId id="364" r:id="rId50"/>
    <p:sldId id="365" r:id="rId51"/>
    <p:sldId id="371" r:id="rId52"/>
    <p:sldId id="321" r:id="rId53"/>
    <p:sldId id="334" r:id="rId54"/>
    <p:sldId id="325" r:id="rId55"/>
    <p:sldId id="372" r:id="rId56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7DD805-3519-458E-A45F-FD405FE4B1E4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26B6E-1A7E-4F5B-8417-46224ABA9D0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986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95550" rIns="95550" bIns="9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73923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95550" rIns="95550" bIns="9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53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8978" y="4759643"/>
            <a:ext cx="5511817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093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80200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8978" y="4759643"/>
            <a:ext cx="5511817" cy="450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9423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214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208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95550" rIns="95550" bIns="9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75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43687" cy="3736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3187" y="4732251"/>
            <a:ext cx="5465489" cy="4483183"/>
          </a:xfrm>
          <a:prstGeom prst="rect">
            <a:avLst/>
          </a:prstGeom>
        </p:spPr>
        <p:txBody>
          <a:bodyPr spcFirstLastPara="1" wrap="square" lIns="95528" tIns="95528" rIns="95528" bIns="95528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567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161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7454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94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95550" rIns="95550" bIns="9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449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8293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6256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4469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3309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1991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445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257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9165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93830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550" tIns="95550" rIns="95550" bIns="95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16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3613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620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899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438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8433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6127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876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4561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6716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9938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08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76087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260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2327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35137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5509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61683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2195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66138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0321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5329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852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58911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20615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202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98029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58031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spcFirstLastPara="1" wrap="square" lIns="95557" tIns="95557" rIns="95557" bIns="9555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1893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4417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>
          <a:extLst>
            <a:ext uri="{FF2B5EF4-FFF2-40B4-BE49-F238E27FC236}">
              <a16:creationId xmlns:a16="http://schemas.microsoft.com/office/drawing/2014/main" id="{B8CBDD5D-08BA-77F2-D31D-1FBD78ACA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>
            <a:extLst>
              <a:ext uri="{FF2B5EF4-FFF2-40B4-BE49-F238E27FC236}">
                <a16:creationId xmlns:a16="http://schemas.microsoft.com/office/drawing/2014/main" id="{A4F8A4BB-64F0-4A50-84F2-1F7490143B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>
            <a:extLst>
              <a:ext uri="{FF2B5EF4-FFF2-40B4-BE49-F238E27FC236}">
                <a16:creationId xmlns:a16="http://schemas.microsoft.com/office/drawing/2014/main" id="{65B2FE0B-886B-4716-0C2C-C28717B4A9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652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4723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503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44360046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443600460_0_9:notes"/>
          <p:cNvSpPr txBox="1">
            <a:spLocks noGrp="1"/>
          </p:cNvSpPr>
          <p:nvPr>
            <p:ph type="body" idx="1"/>
          </p:nvPr>
        </p:nvSpPr>
        <p:spPr>
          <a:xfrm>
            <a:off x="688817" y="4758882"/>
            <a:ext cx="5510530" cy="4508414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331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62532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277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231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9029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601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20444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252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7559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76742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7570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23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DCC29-8034-4127-A273-F88F1C321F11}" type="datetimeFigureOut">
              <a:rPr lang="es-PE" smtClean="0"/>
              <a:t>5/06/2025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6D3A1-AEF0-40FA-9615-8FAD8C43C29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46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8677468" y="6377579"/>
            <a:ext cx="3397807" cy="4804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r">
              <a:buClr>
                <a:srgbClr val="C66951"/>
              </a:buClr>
              <a:buSzPts val="1530"/>
            </a:pPr>
            <a:r>
              <a:rPr lang="es-PE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Cajamarca,  16 de mayo del 2025</a:t>
            </a:r>
            <a:endParaRPr dirty="0"/>
          </a:p>
          <a:p>
            <a:pPr algn="r">
              <a:spcBef>
                <a:spcPts val="480"/>
              </a:spcBef>
              <a:buClr>
                <a:srgbClr val="C66951"/>
              </a:buClr>
              <a:buSzPts val="2040"/>
            </a:pPr>
            <a:endParaRPr sz="24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308170" y="1735494"/>
            <a:ext cx="6476324" cy="2726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PE" sz="67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I AUDIENCIA PÚBLICA REGIONAL 2025</a:t>
            </a:r>
            <a:endParaRPr dirty="0"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416" y="1072244"/>
            <a:ext cx="465142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8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2208739" y="1790657"/>
            <a:ext cx="2839483" cy="204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PE" sz="48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AGRARIO</a:t>
            </a:r>
            <a:endParaRPr sz="48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8222" y="1262066"/>
            <a:ext cx="465142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27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3071664" y="291631"/>
            <a:ext cx="8703972" cy="40859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66CC"/>
          </a:solidFill>
          <a:ln w="9525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00" tIns="45700" rIns="91400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s-PE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Tema: Agrario</a:t>
            </a:r>
            <a:endParaRPr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9" descr="Interfaz de usuario gráfica, Texto, Aplicación, Correo electrónic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4426" t="3454" r="73549" b="87065"/>
          <a:stretch/>
        </p:blipFill>
        <p:spPr>
          <a:xfrm>
            <a:off x="407368" y="129571"/>
            <a:ext cx="2451516" cy="73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8289" y="6324155"/>
            <a:ext cx="3543607" cy="46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/>
          <p:nvPr/>
        </p:nvSpPr>
        <p:spPr>
          <a:xfrm>
            <a:off x="407368" y="1588024"/>
            <a:ext cx="7016282" cy="424127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indent="-342900" algn="just"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ES" sz="2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Producción de 12,550,000 </a:t>
            </a:r>
            <a:r>
              <a:rPr lang="es-ES" sz="2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plantones en </a:t>
            </a:r>
            <a:r>
              <a:rPr lang="es-ES" sz="2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143</a:t>
            </a:r>
            <a:r>
              <a:rPr lang="es-ES" sz="2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viveros en las 13 provincias de la región de Cajamarca</a:t>
            </a:r>
            <a:r>
              <a:rPr lang="es-ES" sz="2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s-ES" sz="2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para beneficiar a </a:t>
            </a:r>
            <a:r>
              <a:rPr lang="es-ES" sz="2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12,000</a:t>
            </a:r>
            <a:r>
              <a:rPr lang="es-ES" sz="2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agricultores.</a:t>
            </a:r>
          </a:p>
          <a:p>
            <a:pPr marL="342900" indent="-342900" algn="just"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PE" sz="2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5,439</a:t>
            </a:r>
            <a:r>
              <a:rPr lang="es-PE" sz="2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hectáreas reforestadas con </a:t>
            </a:r>
            <a:r>
              <a:rPr lang="es-PE" sz="2800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6,936,105</a:t>
            </a:r>
            <a:r>
              <a:rPr lang="es-PE" sz="28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plantas instaladas en campo definitivo, en las 13 provincias de la región.</a:t>
            </a:r>
            <a:endParaRPr lang="es-ES" sz="2800" dirty="0"/>
          </a:p>
          <a:p>
            <a:pPr algn="just">
              <a:spcBef>
                <a:spcPts val="400"/>
              </a:spcBef>
              <a:buClr>
                <a:schemeClr val="dk1"/>
              </a:buClr>
              <a:buSzPts val="2000"/>
            </a:pPr>
            <a:endParaRPr sz="2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407368" y="924846"/>
            <a:ext cx="11368268" cy="408578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00" tIns="45700" rIns="91400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s-PE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 Tema: Forestales</a:t>
            </a:r>
            <a:endParaRPr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5942807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900"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6095207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900"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6247607" y="3581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900"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0" name="Picture 2" descr="D:\cetpro san josé inauguración\1C4A6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944" y="2285555"/>
            <a:ext cx="3830692" cy="25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2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"/>
          <p:cNvSpPr/>
          <p:nvPr/>
        </p:nvSpPr>
        <p:spPr>
          <a:xfrm>
            <a:off x="3071664" y="291631"/>
            <a:ext cx="8703972" cy="40859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0066CC"/>
          </a:solidFill>
          <a:ln w="9525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00" tIns="45700" rIns="91400" bIns="45700" anchor="t" anchorCtr="0">
            <a:sp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s-PE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Tema: Agrario</a:t>
            </a:r>
            <a:endParaRPr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p9" descr="Interfaz de usuario gráfica, Texto, Aplicación, Correo electrónic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l="4426" t="3454" r="73549" b="87065"/>
          <a:stretch/>
        </p:blipFill>
        <p:spPr>
          <a:xfrm>
            <a:off x="407368" y="129571"/>
            <a:ext cx="2451516" cy="73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8289" y="6324155"/>
            <a:ext cx="3543607" cy="464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/>
          <p:nvPr/>
        </p:nvSpPr>
        <p:spPr>
          <a:xfrm>
            <a:off x="407368" y="924846"/>
            <a:ext cx="11368268" cy="408578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00" tIns="45700" rIns="91400" bIns="45700" anchor="t" anchorCtr="0">
            <a:sp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s-PE" b="1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 Tema: </a:t>
            </a:r>
            <a:r>
              <a:rPr lang="es-PE" b="1" i="1" dirty="0">
                <a:latin typeface="Calibri"/>
                <a:ea typeface="Calibri"/>
                <a:cs typeface="Calibri"/>
                <a:sym typeface="Calibri"/>
              </a:rPr>
              <a:t> Titulación</a:t>
            </a:r>
            <a:endParaRPr i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5942807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900"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9"/>
          <p:cNvSpPr/>
          <p:nvPr/>
        </p:nvSpPr>
        <p:spPr>
          <a:xfrm>
            <a:off x="6095207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900"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6247607" y="3581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1900"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7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2699" y="1695975"/>
            <a:ext cx="3289408" cy="170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82699" y="3886200"/>
            <a:ext cx="3289408" cy="17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1;p9"/>
          <p:cNvSpPr/>
          <p:nvPr/>
        </p:nvSpPr>
        <p:spPr>
          <a:xfrm>
            <a:off x="407368" y="1695975"/>
            <a:ext cx="7789575" cy="424127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algn="just">
              <a:buClr>
                <a:srgbClr val="000000"/>
              </a:buClr>
              <a:buSzPts val="2000"/>
            </a:pPr>
            <a:r>
              <a:rPr lang="es-ES" sz="2000" b="1" dirty="0"/>
              <a:t>3,349 títulos de propiedad rural entregados.</a:t>
            </a:r>
          </a:p>
          <a:p>
            <a:pPr algn="just">
              <a:buClr>
                <a:srgbClr val="000000"/>
              </a:buClr>
              <a:buSzPts val="2000"/>
            </a:pPr>
            <a:endParaRPr lang="es-ES" sz="2000" b="1" dirty="0"/>
          </a:p>
          <a:p>
            <a:pPr marL="342900" indent="-342900" algn="just"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ES" sz="2000" b="1" dirty="0"/>
              <a:t>913 títulos de propiedad rural entregados</a:t>
            </a:r>
            <a:r>
              <a:rPr lang="es-ES" sz="2000" dirty="0"/>
              <a:t> por la Dirección de Titulación y Catastro Rural, beneficiando a pobladores de las provincias de Santa Cruz, San Ignacio, Celendín y San Miguel.</a:t>
            </a:r>
          </a:p>
          <a:p>
            <a:pPr marL="342900" indent="-342900" algn="just">
              <a:buClr>
                <a:srgbClr val="000000"/>
              </a:buClr>
              <a:buSzPts val="2000"/>
              <a:buFont typeface="Arial"/>
              <a:buChar char="•"/>
            </a:pPr>
            <a:r>
              <a:rPr lang="es-ES" sz="2000" b="1" dirty="0"/>
              <a:t>2,436 títulos de propiedad rural entregados</a:t>
            </a:r>
            <a:r>
              <a:rPr lang="es-ES" sz="2000" dirty="0"/>
              <a:t> en el marco del Proyecto de Catastro, Titulación y Registro de Tierras Rurales en el Perú (PTRT3), beneficiando a pobladores de las provincias de Cutervo, San Marcos y Chota</a:t>
            </a:r>
            <a:r>
              <a:rPr lang="es-PE" sz="200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.</a:t>
            </a:r>
            <a:endParaRPr sz="2000" dirty="0"/>
          </a:p>
          <a:p>
            <a:pPr algn="just">
              <a:spcBef>
                <a:spcPts val="400"/>
              </a:spcBef>
              <a:buClr>
                <a:srgbClr val="000000"/>
              </a:buClr>
              <a:buSzPts val="2000"/>
            </a:pPr>
            <a:endParaRPr sz="2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44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1180" y="2404612"/>
            <a:ext cx="5264820" cy="204877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96" tIns="121896" rIns="121896" bIns="121896" numCol="1" spcCol="1271" anchor="ctr" anchorCtr="0">
            <a:noAutofit/>
          </a:bodyPr>
          <a:lstStyle/>
          <a:p>
            <a:pPr defTabSz="14221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PROYECTOS CULMINADOS</a:t>
            </a:r>
            <a:endParaRPr lang="es-ES" sz="67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196752"/>
            <a:ext cx="4651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52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Concluidos - Agropecuaria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268" y="6184859"/>
            <a:ext cx="3543607" cy="464860"/>
          </a:xfrm>
          <a:prstGeom prst="rect">
            <a:avLst/>
          </a:prstGeom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742950" y="1579285"/>
            <a:ext cx="7070117" cy="424048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/>
              <a:t>Cajabamba más de 1 300 reservorios</a:t>
            </a:r>
          </a:p>
          <a:p>
            <a:pPr algn="just"/>
            <a:r>
              <a:rPr lang="es-ES" sz="2000" b="1" dirty="0"/>
              <a:t>San Marcos más de 1 100 reservorios</a:t>
            </a:r>
            <a:endParaRPr lang="es-PE" sz="2000" dirty="0"/>
          </a:p>
          <a:p>
            <a:pPr algn="just"/>
            <a:r>
              <a:rPr lang="es-ES" sz="2000" b="1" dirty="0"/>
              <a:t>Cajamarca 1 550 reservorios</a:t>
            </a:r>
          </a:p>
          <a:p>
            <a:pPr algn="just"/>
            <a:r>
              <a:rPr lang="es-ES" sz="2000" b="1" dirty="0"/>
              <a:t>Santa Cruz, Chota, </a:t>
            </a:r>
            <a:r>
              <a:rPr lang="es-ES" sz="2000" b="1" dirty="0" err="1"/>
              <a:t>Cutervo</a:t>
            </a:r>
            <a:r>
              <a:rPr lang="es-ES" sz="2000" b="1" dirty="0"/>
              <a:t> y </a:t>
            </a:r>
            <a:r>
              <a:rPr lang="es-ES" sz="2000" b="1" dirty="0" err="1"/>
              <a:t>Hualgayoc</a:t>
            </a:r>
            <a:r>
              <a:rPr lang="es-ES" sz="2000" b="1" dirty="0"/>
              <a:t> 550 reservorios ejecutados.</a:t>
            </a:r>
          </a:p>
          <a:p>
            <a:pPr algn="just"/>
            <a:r>
              <a:rPr lang="es-ES" sz="2000" b="1" dirty="0"/>
              <a:t>En ejecución </a:t>
            </a:r>
            <a:r>
              <a:rPr lang="es-ES" sz="2000" b="1" dirty="0" err="1"/>
              <a:t>Contumaza</a:t>
            </a:r>
            <a:r>
              <a:rPr lang="es-ES" sz="2000" b="1" dirty="0"/>
              <a:t> 660, San Pablo 1 064 y San Miguel 1 321.</a:t>
            </a:r>
          </a:p>
          <a:p>
            <a:pPr algn="just"/>
            <a:r>
              <a:rPr lang="es-ES" sz="2000" b="1" dirty="0"/>
              <a:t>En proceso de contratación de personal a puertas de ejecución Celendín más de 2 mil reservorios, San Ignacio 1 670 y Jaén 1 580.</a:t>
            </a:r>
          </a:p>
          <a:p>
            <a:pPr marL="0" indent="0" algn="just">
              <a:buNone/>
            </a:pPr>
            <a:r>
              <a:rPr lang="es-ES" sz="2000" b="1" dirty="0"/>
              <a:t>Con una inversión de 88,937,490 soles beneficiando a más de 40 mil pobladores.</a:t>
            </a:r>
          </a:p>
        </p:txBody>
      </p:sp>
      <p:pic>
        <p:nvPicPr>
          <p:cNvPr id="8194" name="Picture 2" descr="D:\reservorio agua cajabamba posta salud malcas\1C4A9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44" y="2121939"/>
            <a:ext cx="3759792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0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"/>
          <p:cNvSpPr/>
          <p:nvPr/>
        </p:nvSpPr>
        <p:spPr>
          <a:xfrm>
            <a:off x="1268214" y="1594715"/>
            <a:ext cx="4720534" cy="204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PE" sz="40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TRANSPORTES Y COMUNICACIONES</a:t>
            </a: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8748" y="996697"/>
            <a:ext cx="4651424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580481" y="996697"/>
            <a:ext cx="6096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s-PE" sz="20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I AUDIENCIA PÚBLICA REGIONAL 2025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187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Transportes y Comunicaciones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278041" y="1617055"/>
            <a:ext cx="11497595" cy="1697153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b="1" dirty="0"/>
              <a:t>15 expedientes técnicos aprobados para el mantenimiento de 518 Kms. de vías  departamentales</a:t>
            </a:r>
            <a:r>
              <a:rPr lang="es-PE" sz="2000" dirty="0"/>
              <a:t> de  04 provincias del departamento, por un monto de 14´951,243.00 soles.</a:t>
            </a:r>
          </a:p>
        </p:txBody>
      </p:sp>
      <p:sp>
        <p:nvSpPr>
          <p:cNvPr id="20" name="CuadroTexto 9"/>
          <p:cNvSpPr txBox="1"/>
          <p:nvPr/>
        </p:nvSpPr>
        <p:spPr>
          <a:xfrm>
            <a:off x="9427422" y="3266166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2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13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Infraestructura Vial</a:t>
            </a:r>
            <a:endParaRPr lang="x-none" sz="1800" b="0" dirty="0">
              <a:solidFill>
                <a:schemeClr val="tx1"/>
              </a:solidFill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022723"/>
              </p:ext>
            </p:extLst>
          </p:nvPr>
        </p:nvGraphicFramePr>
        <p:xfrm>
          <a:off x="832513" y="3501511"/>
          <a:ext cx="10718785" cy="2621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3756">
                  <a:extLst>
                    <a:ext uri="{9D8B030D-6E8A-4147-A177-3AD203B41FA5}">
                      <a16:colId xmlns:a16="http://schemas.microsoft.com/office/drawing/2014/main" val="2620338309"/>
                    </a:ext>
                  </a:extLst>
                </a:gridCol>
                <a:gridCol w="1339175">
                  <a:extLst>
                    <a:ext uri="{9D8B030D-6E8A-4147-A177-3AD203B41FA5}">
                      <a16:colId xmlns:a16="http://schemas.microsoft.com/office/drawing/2014/main" val="185348526"/>
                    </a:ext>
                  </a:extLst>
                </a:gridCol>
                <a:gridCol w="1613465">
                  <a:extLst>
                    <a:ext uri="{9D8B030D-6E8A-4147-A177-3AD203B41FA5}">
                      <a16:colId xmlns:a16="http://schemas.microsoft.com/office/drawing/2014/main" val="1449556378"/>
                    </a:ext>
                  </a:extLst>
                </a:gridCol>
                <a:gridCol w="1828591">
                  <a:extLst>
                    <a:ext uri="{9D8B030D-6E8A-4147-A177-3AD203B41FA5}">
                      <a16:colId xmlns:a16="http://schemas.microsoft.com/office/drawing/2014/main" val="1586250001"/>
                    </a:ext>
                  </a:extLst>
                </a:gridCol>
                <a:gridCol w="1333798">
                  <a:extLst>
                    <a:ext uri="{9D8B030D-6E8A-4147-A177-3AD203B41FA5}">
                      <a16:colId xmlns:a16="http://schemas.microsoft.com/office/drawing/2014/main" val="1928517041"/>
                    </a:ext>
                  </a:extLst>
                </a:gridCol>
              </a:tblGrid>
              <a:tr h="2426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NOMBRE DEL PROYECTO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PROVINCIAS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INVERSION S/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2000" b="1" dirty="0"/>
                        <a:t>META FISICA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501994"/>
                  </a:ext>
                </a:extLst>
              </a:tr>
              <a:tr h="2426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CANT.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% EJEC.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388488"/>
                  </a:ext>
                </a:extLst>
              </a:tr>
              <a:tr h="24263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x-none" sz="1600" b="0" u="none" strike="noStrike" dirty="0">
                          <a:effectLst/>
                        </a:rPr>
                        <a:t>MANTENIMIENTO</a:t>
                      </a:r>
                      <a:r>
                        <a:rPr lang="x-none" sz="1600" b="1" u="none" strike="noStrike" dirty="0">
                          <a:effectLst/>
                        </a:rPr>
                        <a:t> RUTINARIO </a:t>
                      </a:r>
                      <a:r>
                        <a:rPr lang="x-none" sz="1600" b="0" u="none" strike="noStrike" dirty="0">
                          <a:effectLst/>
                        </a:rPr>
                        <a:t>DE LAS VIAS DEPARTAMENTALES</a:t>
                      </a:r>
                      <a:endParaRPr lang="x-non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Contumaza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     2,167,333.00 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316.70 Km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1.50%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036612"/>
                  </a:ext>
                </a:extLst>
              </a:tr>
              <a:tr h="2426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San Marcos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774928"/>
                  </a:ext>
                </a:extLst>
              </a:tr>
              <a:tr h="2426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Cajabamba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356927"/>
                  </a:ext>
                </a:extLst>
              </a:tr>
              <a:tr h="2426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Cajamarca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008760"/>
                  </a:ext>
                </a:extLst>
              </a:tr>
              <a:tr h="242639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MANTENIMIENTO </a:t>
                      </a:r>
                      <a:r>
                        <a:rPr lang="es-PE" sz="1600" b="1" u="none" strike="noStrike" dirty="0">
                          <a:effectLst/>
                        </a:rPr>
                        <a:t>PERIODICO</a:t>
                      </a:r>
                      <a:r>
                        <a:rPr lang="es-PE" sz="1600" u="none" strike="noStrike" dirty="0">
                          <a:effectLst/>
                        </a:rPr>
                        <a:t> DE LAS VIAS DEPATAMENTALES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Contumaza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   12,783,910.00 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201.82 Km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0.00%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217076"/>
                  </a:ext>
                </a:extLst>
              </a:tr>
              <a:tr h="2426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San Marcos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706901"/>
                  </a:ext>
                </a:extLst>
              </a:tr>
              <a:tr h="2426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Cajabamba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115090"/>
                  </a:ext>
                </a:extLst>
              </a:tr>
              <a:tr h="2426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 dirty="0">
                          <a:effectLst/>
                        </a:rPr>
                        <a:t>Cajamarca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253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452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3238" y="2405015"/>
            <a:ext cx="5766623" cy="20479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48" tIns="121848" rIns="121848" bIns="121848" numCol="1" spcCol="1271" anchor="ctr" anchorCtr="0">
            <a:noAutofit/>
          </a:bodyPr>
          <a:lstStyle/>
          <a:p>
            <a:pPr defTabSz="1421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697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PROYECTOS EN EJECUCIÓN</a:t>
            </a:r>
            <a:endParaRPr lang="es-ES" sz="6697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60" y="1197626"/>
            <a:ext cx="4649607" cy="44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51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Transportes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393" y="6215105"/>
            <a:ext cx="3543607" cy="464860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447674" y="941112"/>
            <a:ext cx="11087101" cy="108052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1" dirty="0"/>
              <a:t>10 proyectos en ejecución para el mejoramiento de los servicios de </a:t>
            </a:r>
            <a:r>
              <a:rPr lang="es-ES" sz="1800" b="1" dirty="0" err="1"/>
              <a:t>transitabilidad</a:t>
            </a:r>
            <a:r>
              <a:rPr lang="es-ES" sz="1800" b="1" dirty="0"/>
              <a:t>, por un monto de inversión de S/ 209,868,544 en las provincias de San Ignacio, Jaén, Chota, Santa Cruz y </a:t>
            </a:r>
            <a:r>
              <a:rPr lang="es-ES" sz="1800" b="1" dirty="0" err="1"/>
              <a:t>Hualgayoc</a:t>
            </a:r>
            <a:r>
              <a:rPr lang="es-ES" sz="1800" b="1" dirty="0"/>
              <a:t> que beneficiarán a 47,494 personas.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223011"/>
              </p:ext>
            </p:extLst>
          </p:nvPr>
        </p:nvGraphicFramePr>
        <p:xfrm>
          <a:off x="482046" y="2169120"/>
          <a:ext cx="11018355" cy="407075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36071">
                  <a:extLst>
                    <a:ext uri="{9D8B030D-6E8A-4147-A177-3AD203B41FA5}">
                      <a16:colId xmlns:a16="http://schemas.microsoft.com/office/drawing/2014/main" val="1124731269"/>
                    </a:ext>
                  </a:extLst>
                </a:gridCol>
                <a:gridCol w="5622519">
                  <a:extLst>
                    <a:ext uri="{9D8B030D-6E8A-4147-A177-3AD203B41FA5}">
                      <a16:colId xmlns:a16="http://schemas.microsoft.com/office/drawing/2014/main" val="4078787371"/>
                    </a:ext>
                  </a:extLst>
                </a:gridCol>
                <a:gridCol w="1512636">
                  <a:extLst>
                    <a:ext uri="{9D8B030D-6E8A-4147-A177-3AD203B41FA5}">
                      <a16:colId xmlns:a16="http://schemas.microsoft.com/office/drawing/2014/main" val="671934055"/>
                    </a:ext>
                  </a:extLst>
                </a:gridCol>
                <a:gridCol w="997342">
                  <a:extLst>
                    <a:ext uri="{9D8B030D-6E8A-4147-A177-3AD203B41FA5}">
                      <a16:colId xmlns:a16="http://schemas.microsoft.com/office/drawing/2014/main" val="870962196"/>
                    </a:ext>
                  </a:extLst>
                </a:gridCol>
                <a:gridCol w="997342">
                  <a:extLst>
                    <a:ext uri="{9D8B030D-6E8A-4147-A177-3AD203B41FA5}">
                      <a16:colId xmlns:a16="http://schemas.microsoft.com/office/drawing/2014/main" val="2884215067"/>
                    </a:ext>
                  </a:extLst>
                </a:gridCol>
                <a:gridCol w="1352445">
                  <a:extLst>
                    <a:ext uri="{9D8B030D-6E8A-4147-A177-3AD203B41FA5}">
                      <a16:colId xmlns:a16="http://schemas.microsoft.com/office/drawing/2014/main" val="3992572969"/>
                    </a:ext>
                  </a:extLst>
                </a:gridCol>
              </a:tblGrid>
              <a:tr h="30956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N°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NOMBRE DEL PROYECTO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MONTO DE INVERSIÓN (S/)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BENEFICIARIOS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u="none" strike="noStrike" dirty="0">
                          <a:effectLst/>
                        </a:rPr>
                        <a:t>% DE EJECUCIÓN DE AVANCE FÍSICO ACUMULADO AL 2025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979459"/>
                  </a:ext>
                </a:extLst>
              </a:tr>
              <a:tr h="30956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CANTIDAD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KM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36741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CARRTERA</a:t>
                      </a:r>
                      <a:r>
                        <a:rPr lang="es-ES" sz="1400" u="none" strike="noStrike" baseline="0" dirty="0">
                          <a:effectLst/>
                        </a:rPr>
                        <a:t> </a:t>
                      </a:r>
                      <a:r>
                        <a:rPr lang="es-ES" sz="1400" u="none" strike="noStrike" dirty="0">
                          <a:effectLst/>
                        </a:rPr>
                        <a:t>LA CATAHUA-CRUCE PORTACHUELO-PACAYPITE-03 DE MAYO-VIRA VIRA, DISTRITO DE LA COIPA - SAN IGNACIO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17,634,494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2,329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KM 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41.66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9686372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CARRETERA</a:t>
                      </a:r>
                      <a:r>
                        <a:rPr lang="es-ES" sz="1400" u="none" strike="noStrike" baseline="0" dirty="0">
                          <a:effectLst/>
                        </a:rPr>
                        <a:t> </a:t>
                      </a:r>
                      <a:r>
                        <a:rPr lang="es-ES" sz="1400" u="none" strike="noStrike" dirty="0">
                          <a:effectLst/>
                        </a:rPr>
                        <a:t>A NIVEL DE BICAPA DEL CAMINO VECINAL CHIRINOS - CORAZON Y CRUCE LAS PIRIAS - LAS PIRIAS, DISTRITO DE CHIRINOS - SAN IGNACIO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31,351,455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5,426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</a:t>
                      </a:r>
                      <a:r>
                        <a:rPr lang="es-E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KM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54.22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17996064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CARRETERA HUALLANGATE - VISTA ALEGRE - SUSANGATE - SAN JOSE, DISTRITO DE CHOTA, PROVINCIA DE CHOTA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21,076,096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2,888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KM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63.2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094296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CARRETERA A NIVEL DE AFIRMADO EN LAS LOCALIDADES DE COYUNDE PALMA, DISTRITO DE CHUGUR, SEXI PALMA - INFIERNILLO - RAMOS - BARRANCO, DISTRITO DE UTICYACU,EN LAS PROVINCIAS DE SANTA CRUZ Y HUALGAYOC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13,886,542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2,030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 KM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26.6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051054523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CARRETERA</a:t>
                      </a:r>
                      <a:r>
                        <a:rPr lang="es-ES" sz="1400" u="none" strike="noStrike" baseline="0" dirty="0">
                          <a:effectLst/>
                        </a:rPr>
                        <a:t> EN </a:t>
                      </a:r>
                      <a:r>
                        <a:rPr lang="es-ES" sz="1400" u="none" strike="noStrike" dirty="0">
                          <a:effectLst/>
                        </a:rPr>
                        <a:t> EL TRAMO EMP. PE-3N(EL VERDE), DV. CAJERON, CHIPULUC, DV.PRIMERO DE MAYO, LA PACCHA, DV. SANTA ROSA DE TAPO, LLIPA, CULLA, DV. LIGLEPAMPA, EMP. PE.3N, DISTRITO DE CUTERVO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63,538,314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1,111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KM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49.99%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56577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58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467980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Transportes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63338"/>
              </p:ext>
            </p:extLst>
          </p:nvPr>
        </p:nvGraphicFramePr>
        <p:xfrm>
          <a:off x="623391" y="1100699"/>
          <a:ext cx="11152245" cy="502404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38451">
                  <a:extLst>
                    <a:ext uri="{9D8B030D-6E8A-4147-A177-3AD203B41FA5}">
                      <a16:colId xmlns:a16="http://schemas.microsoft.com/office/drawing/2014/main" val="2185323201"/>
                    </a:ext>
                  </a:extLst>
                </a:gridCol>
                <a:gridCol w="5647468">
                  <a:extLst>
                    <a:ext uri="{9D8B030D-6E8A-4147-A177-3AD203B41FA5}">
                      <a16:colId xmlns:a16="http://schemas.microsoft.com/office/drawing/2014/main" val="1867480992"/>
                    </a:ext>
                  </a:extLst>
                </a:gridCol>
                <a:gridCol w="1519349">
                  <a:extLst>
                    <a:ext uri="{9D8B030D-6E8A-4147-A177-3AD203B41FA5}">
                      <a16:colId xmlns:a16="http://schemas.microsoft.com/office/drawing/2014/main" val="2927243203"/>
                    </a:ext>
                  </a:extLst>
                </a:gridCol>
                <a:gridCol w="1001768">
                  <a:extLst>
                    <a:ext uri="{9D8B030D-6E8A-4147-A177-3AD203B41FA5}">
                      <a16:colId xmlns:a16="http://schemas.microsoft.com/office/drawing/2014/main" val="2900765745"/>
                    </a:ext>
                  </a:extLst>
                </a:gridCol>
                <a:gridCol w="1001768">
                  <a:extLst>
                    <a:ext uri="{9D8B030D-6E8A-4147-A177-3AD203B41FA5}">
                      <a16:colId xmlns:a16="http://schemas.microsoft.com/office/drawing/2014/main" val="2014250431"/>
                    </a:ext>
                  </a:extLst>
                </a:gridCol>
                <a:gridCol w="1443441">
                  <a:extLst>
                    <a:ext uri="{9D8B030D-6E8A-4147-A177-3AD203B41FA5}">
                      <a16:colId xmlns:a16="http://schemas.microsoft.com/office/drawing/2014/main" val="2738869686"/>
                    </a:ext>
                  </a:extLst>
                </a:gridCol>
              </a:tblGrid>
              <a:tr h="3572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N°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NOMBRE DEL PROYECTO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MONTO DE INVERSIÓN (S/)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BENEFICIARIOS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50" b="1" u="none" strike="noStrike" dirty="0">
                          <a:effectLst/>
                        </a:rPr>
                        <a:t>% DE EJECUCIÓN DE AVANCE FÍSICO ACUMULADO AL 2025</a:t>
                      </a:r>
                      <a:endParaRPr lang="es-E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406308"/>
                  </a:ext>
                </a:extLst>
              </a:tr>
              <a:tr h="35725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CANTIDAD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KM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224675"/>
                  </a:ext>
                </a:extLst>
              </a:tr>
              <a:tr h="58765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6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CARRETERA EN EL TRAMO SOCOTA - MOCHADIN - EL PILCO, DISTRITO DE SOCOTA - PROVINCIA DE CUTERVO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20,492,914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521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 KM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24.06%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2386897208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7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CARRTERA</a:t>
                      </a:r>
                      <a:r>
                        <a:rPr lang="es-E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APALIN – OTUZCO - DISTRITO DE BAÑOS DEL INCA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30,400,000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 KM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681765223"/>
                  </a:ext>
                </a:extLst>
              </a:tr>
              <a:tr h="42339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8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CARRTERA NAMORA – SAN NICOLAS</a:t>
                      </a: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31,981,000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19.2 KM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3809546367"/>
                  </a:ext>
                </a:extLst>
              </a:tr>
              <a:tr h="46778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9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VIA</a:t>
                      </a:r>
                      <a:r>
                        <a:rPr lang="es-E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DE EVITAMIENTO NAMORA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8,000,000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 KM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927088967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10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PUENTE EN LAS LOCALIDADES DE SAN LORENZO Y SAN ANTONIO EN LA LOCALIDAD SAN ANTONIO DEL DISTRITO DE SAN JOSE DEL ALTO - PROVINCIA DE JAEN</a:t>
                      </a:r>
                      <a:endParaRPr lang="es-PE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1,044,402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450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s-PE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78.35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PUENTE VEHICULAR Y PEATONAL EN LA CALLE MARISCAL URETA, DEL SECTOR MONTERRICO, DISTRITO DE JAEN - PROVINCIA DE JAEN</a:t>
                      </a:r>
                      <a:endParaRPr lang="es-PE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1,491,480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1,283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es-PE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64.82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COSTRUCCIÓN DEL CIRCUITO DE MANEJO PARA EL PROCESO DE EVALUACION Y EMISION DE LICENCIAS DE CONDUCIR  EN LA  PROVINCIA DE CHOTA</a:t>
                      </a:r>
                      <a:endParaRPr lang="es-PE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8,228,556</a:t>
                      </a:r>
                      <a:endParaRPr lang="es-PE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27,156</a:t>
                      </a:r>
                      <a:endParaRPr lang="es-PE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kern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-</a:t>
                      </a:r>
                      <a:endParaRPr lang="es-PE" sz="1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Arial"/>
                        </a:rPr>
                        <a:t>30.5</a:t>
                      </a:r>
                      <a:endParaRPr lang="es-PE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29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/>
          <p:nvPr/>
        </p:nvSpPr>
        <p:spPr>
          <a:xfrm>
            <a:off x="831180" y="2404612"/>
            <a:ext cx="5264820" cy="204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PE" sz="67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DIMENSIÓN ECONÓMICA</a:t>
            </a:r>
            <a:endParaRPr sz="6700" b="1" dirty="0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096" y="1196752"/>
            <a:ext cx="465142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018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514253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Transportes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89899"/>
              </p:ext>
            </p:extLst>
          </p:nvPr>
        </p:nvGraphicFramePr>
        <p:xfrm>
          <a:off x="623391" y="1188091"/>
          <a:ext cx="11152245" cy="200217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38451">
                  <a:extLst>
                    <a:ext uri="{9D8B030D-6E8A-4147-A177-3AD203B41FA5}">
                      <a16:colId xmlns:a16="http://schemas.microsoft.com/office/drawing/2014/main" val="2185323201"/>
                    </a:ext>
                  </a:extLst>
                </a:gridCol>
                <a:gridCol w="5647468">
                  <a:extLst>
                    <a:ext uri="{9D8B030D-6E8A-4147-A177-3AD203B41FA5}">
                      <a16:colId xmlns:a16="http://schemas.microsoft.com/office/drawing/2014/main" val="1867480992"/>
                    </a:ext>
                  </a:extLst>
                </a:gridCol>
                <a:gridCol w="1519349">
                  <a:extLst>
                    <a:ext uri="{9D8B030D-6E8A-4147-A177-3AD203B41FA5}">
                      <a16:colId xmlns:a16="http://schemas.microsoft.com/office/drawing/2014/main" val="2927243203"/>
                    </a:ext>
                  </a:extLst>
                </a:gridCol>
                <a:gridCol w="1001768">
                  <a:extLst>
                    <a:ext uri="{9D8B030D-6E8A-4147-A177-3AD203B41FA5}">
                      <a16:colId xmlns:a16="http://schemas.microsoft.com/office/drawing/2014/main" val="2900765745"/>
                    </a:ext>
                  </a:extLst>
                </a:gridCol>
                <a:gridCol w="1001768">
                  <a:extLst>
                    <a:ext uri="{9D8B030D-6E8A-4147-A177-3AD203B41FA5}">
                      <a16:colId xmlns:a16="http://schemas.microsoft.com/office/drawing/2014/main" val="2014250431"/>
                    </a:ext>
                  </a:extLst>
                </a:gridCol>
                <a:gridCol w="1443441">
                  <a:extLst>
                    <a:ext uri="{9D8B030D-6E8A-4147-A177-3AD203B41FA5}">
                      <a16:colId xmlns:a16="http://schemas.microsoft.com/office/drawing/2014/main" val="2738869686"/>
                    </a:ext>
                  </a:extLst>
                </a:gridCol>
              </a:tblGrid>
              <a:tr h="3572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N°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</a:rPr>
                        <a:t>NOMBRE DEL PROYECTO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</a:rPr>
                        <a:t>MONTO DE INVERSIÓN (S/)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BENEFICIARIOS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200" b="1" u="none" strike="noStrike" dirty="0">
                          <a:effectLst/>
                        </a:rPr>
                        <a:t>% DE EJECUCIÓN DE AVANCE FÍSICO ACUMULADO AL 2025</a:t>
                      </a:r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406308"/>
                  </a:ext>
                </a:extLst>
              </a:tr>
              <a:tr h="35725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</a:rPr>
                        <a:t>CANTIDAD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</a:rPr>
                        <a:t>KM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224675"/>
                  </a:ext>
                </a:extLst>
              </a:tr>
              <a:tr h="786897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PISTAS</a:t>
                      </a:r>
                      <a:r>
                        <a:rPr lang="es-ES" sz="1400" u="none" strike="noStrike" baseline="0" dirty="0">
                          <a:effectLst/>
                        </a:rPr>
                        <a:t> Y VEREDAS </a:t>
                      </a:r>
                      <a:r>
                        <a:rPr lang="es-ES" sz="1400" u="none" strike="noStrike" dirty="0">
                          <a:effectLst/>
                        </a:rPr>
                        <a:t>DE LAS CALLES SAN FERNANDO, LOS CLAVELES, INDUSTRIAL, JOSÉ GÁLVEZ, LAS INDUSTRIAS, LOS OLIVOS, SOCOTA, ASUNCIÓN, SANTA ANA, RAMIRO PRIALE, FE Y ASUNCIÓN, PASAJE ASUNCIÓN, SALIDA A TACABAMBA, DEL BARRIO NIÑO DIOS Y 20 DE OCTUBRE, VIRGEN DEL CARMEN, LA AMISTAD, LOS ANDES, DEL SECTOR LAS FLORES, DISTRITO DE CUTERVO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31,124,292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4,300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49.97%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2386897208"/>
                  </a:ext>
                </a:extLst>
              </a:tr>
            </a:tbl>
          </a:graphicData>
        </a:graphic>
      </p:graphicFrame>
      <p:pic>
        <p:nvPicPr>
          <p:cNvPr id="9218" name="Picture 2" descr="D:\namora via de evitamiento\fotos via evitamiento namora hoy\1C4A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3390455"/>
            <a:ext cx="5994400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72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EXPEDIENTE TECNICO - Transportes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781304"/>
              </p:ext>
            </p:extLst>
          </p:nvPr>
        </p:nvGraphicFramePr>
        <p:xfrm>
          <a:off x="623391" y="797566"/>
          <a:ext cx="11152245" cy="449129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38451">
                  <a:extLst>
                    <a:ext uri="{9D8B030D-6E8A-4147-A177-3AD203B41FA5}">
                      <a16:colId xmlns:a16="http://schemas.microsoft.com/office/drawing/2014/main" val="2185323201"/>
                    </a:ext>
                  </a:extLst>
                </a:gridCol>
                <a:gridCol w="5647468">
                  <a:extLst>
                    <a:ext uri="{9D8B030D-6E8A-4147-A177-3AD203B41FA5}">
                      <a16:colId xmlns:a16="http://schemas.microsoft.com/office/drawing/2014/main" val="1867480992"/>
                    </a:ext>
                  </a:extLst>
                </a:gridCol>
                <a:gridCol w="1519349">
                  <a:extLst>
                    <a:ext uri="{9D8B030D-6E8A-4147-A177-3AD203B41FA5}">
                      <a16:colId xmlns:a16="http://schemas.microsoft.com/office/drawing/2014/main" val="2927243203"/>
                    </a:ext>
                  </a:extLst>
                </a:gridCol>
                <a:gridCol w="1001768">
                  <a:extLst>
                    <a:ext uri="{9D8B030D-6E8A-4147-A177-3AD203B41FA5}">
                      <a16:colId xmlns:a16="http://schemas.microsoft.com/office/drawing/2014/main" val="2900765745"/>
                    </a:ext>
                  </a:extLst>
                </a:gridCol>
                <a:gridCol w="1001768">
                  <a:extLst>
                    <a:ext uri="{9D8B030D-6E8A-4147-A177-3AD203B41FA5}">
                      <a16:colId xmlns:a16="http://schemas.microsoft.com/office/drawing/2014/main" val="2014250431"/>
                    </a:ext>
                  </a:extLst>
                </a:gridCol>
                <a:gridCol w="1443441">
                  <a:extLst>
                    <a:ext uri="{9D8B030D-6E8A-4147-A177-3AD203B41FA5}">
                      <a16:colId xmlns:a16="http://schemas.microsoft.com/office/drawing/2014/main" val="2738869686"/>
                    </a:ext>
                  </a:extLst>
                </a:gridCol>
              </a:tblGrid>
              <a:tr h="2554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N°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NOMBRE DEL PROYECTO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MONTO DE INVERSIÓN (S/)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BENEFICIARIOS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00" b="1" u="none" strike="noStrike" dirty="0">
                          <a:effectLst/>
                        </a:rPr>
                        <a:t>% DE EJECUCIÓN DE AVANCE FÍSICO ACUMULADO AL 2025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06" marR="7506" marT="750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0406308"/>
                  </a:ext>
                </a:extLst>
              </a:tr>
              <a:tr h="255481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CANTIDAD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</a:rPr>
                        <a:t>KM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224675"/>
                  </a:ext>
                </a:extLst>
              </a:tr>
              <a:tr h="390705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1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 A NIVEL DE ASFALTO LAS PIRIAS - JAEN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35,900,000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16.2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2386897208"/>
                  </a:ext>
                </a:extLst>
              </a:tr>
              <a:tr h="772758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2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</a:t>
                      </a:r>
                      <a:r>
                        <a:rPr lang="es-ES" sz="1400" baseline="0" dirty="0"/>
                        <a:t> A NIVEL DE BICAPA DESDE EL PUENTE CHINCHIQUE – SAN MIGUEL – LA ESPERANZA – LOS ANGELES – SAN FRANCISCO DE ASIS EL CONDOR SANTO DOMINGO DE GUZMAN Y EL HUACO DISTRITO DE HUABAL JAEN 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/>
                        <a:t>56,000,000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34.8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681765223"/>
                  </a:ext>
                </a:extLst>
              </a:tr>
              <a:tr h="417732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3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 CENTRO POBLADO LLAUCAN</a:t>
                      </a:r>
                      <a:r>
                        <a:rPr lang="es-ES" sz="1400" baseline="0" dirty="0"/>
                        <a:t> EL TAMBO 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15</a:t>
                      </a:r>
                      <a:r>
                        <a:rPr lang="es-ES" sz="1400" baseline="0" dirty="0"/>
                        <a:t>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311768944"/>
                  </a:ext>
                </a:extLst>
              </a:tr>
              <a:tr h="409766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4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</a:t>
                      </a:r>
                      <a:r>
                        <a:rPr lang="es-ES" sz="1400" baseline="0" dirty="0"/>
                        <a:t> CRUZ GRANDE - TOTORILLAS EL MARIN ALTA MISAS Y CATAN DISTRITO DE CUSMANGO TANTARICA PROVINCIA DE CONTUMAZA 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25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3809546367"/>
                  </a:ext>
                </a:extLst>
              </a:tr>
              <a:tr h="605802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5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</a:t>
                      </a:r>
                      <a:r>
                        <a:rPr lang="es-ES" sz="1400" baseline="0" dirty="0"/>
                        <a:t> A NIVEL DE BICAPA CAUDAY - OGOSGON – MALCAS PROVINCIA DE CAJABAMBA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32,000,000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18.8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sz="1400" dirty="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927088967"/>
                  </a:ext>
                </a:extLst>
              </a:tr>
              <a:tr h="389748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6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</a:t>
                      </a:r>
                      <a:r>
                        <a:rPr lang="es-ES" sz="1400" baseline="0" dirty="0"/>
                        <a:t> HUASMIN JADIBAMBA – CENTRO POBLADO VISTA ALEGRE – CENTRO POBLADO CHUGUR EN CELENDIN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5,600,000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 27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177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7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</a:t>
                      </a:r>
                      <a:r>
                        <a:rPr lang="es-ES" sz="1400" baseline="0" dirty="0"/>
                        <a:t> BAMBAMARCA EL MARAÑON 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 </a:t>
                      </a:r>
                      <a:r>
                        <a:rPr lang="es-ES" sz="1400" dirty="0"/>
                        <a:t>91.8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522">
                <a:tc>
                  <a:txBody>
                    <a:bodyPr/>
                    <a:lstStyle/>
                    <a:p>
                      <a:pPr algn="ctr"/>
                      <a:r>
                        <a:rPr lang="es-ES_tradnl" dirty="0"/>
                        <a:t>8</a:t>
                      </a:r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CARRETERA EL EMPALME A LAS PROVINCIAS DE SAN MIGUEL Y SANTA CRUZ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r>
                        <a:rPr lang="es-ES" sz="1400" dirty="0"/>
                        <a:t>65 KM</a:t>
                      </a:r>
                      <a:endParaRPr lang="es-PE" sz="1400" dirty="0"/>
                    </a:p>
                  </a:txBody>
                  <a:tcPr marL="7506" marR="7506" marT="7506" marB="0" anchor="ctr"/>
                </a:tc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 marL="7506" marR="7506" marT="750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63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1180" y="2404612"/>
            <a:ext cx="5264820" cy="204877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96" tIns="121896" rIns="121896" bIns="121896" numCol="1" spcCol="1271" anchor="ctr" anchorCtr="0">
            <a:noAutofit/>
          </a:bodyPr>
          <a:lstStyle/>
          <a:p>
            <a:pPr defTabSz="14221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6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PRODUCCIÓN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196752"/>
            <a:ext cx="4651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33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10010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Producción 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427174" y="1720135"/>
            <a:ext cx="8261115" cy="3240783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b="1" dirty="0"/>
              <a:t>45 </a:t>
            </a:r>
            <a:r>
              <a:rPr lang="es-PE" sz="2000" dirty="0"/>
              <a:t>Expedientes de formalización acuícola presentados ante la Autoridad Nacional del Agua (ANA), para la crianza de trucha y tilapia en la región. </a:t>
            </a:r>
          </a:p>
          <a:p>
            <a:pPr algn="just"/>
            <a:endParaRPr lang="es-PE" sz="2000" dirty="0"/>
          </a:p>
          <a:p>
            <a:pPr algn="just"/>
            <a:r>
              <a:rPr lang="es-ES" sz="2000" b="1" dirty="0"/>
              <a:t>124 piscigranjas monitoreadas</a:t>
            </a:r>
            <a:r>
              <a:rPr lang="es-ES" sz="2000" dirty="0"/>
              <a:t>, registrando </a:t>
            </a:r>
            <a:r>
              <a:rPr lang="es-ES" sz="2000" b="1" dirty="0"/>
              <a:t>39.18 Toneladas de producción acuícola</a:t>
            </a:r>
            <a:r>
              <a:rPr lang="es-ES" sz="2000" dirty="0"/>
              <a:t> en marzo de 2025, beneficiando la producción de trucha, tilapia, carpa, paco y gamitana en la región.</a:t>
            </a:r>
            <a:endParaRPr lang="es-PE" sz="2000" b="1" dirty="0"/>
          </a:p>
        </p:txBody>
      </p:sp>
      <p:sp>
        <p:nvSpPr>
          <p:cNvPr id="13" name="3 CuadroTexto"/>
          <p:cNvSpPr txBox="1"/>
          <p:nvPr/>
        </p:nvSpPr>
        <p:spPr>
          <a:xfrm>
            <a:off x="427174" y="958138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Acuicultura y Medio Ambiente 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250" y="1745804"/>
            <a:ext cx="2485683" cy="14874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267" y="3524755"/>
            <a:ext cx="2487666" cy="186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6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1180" y="2404612"/>
            <a:ext cx="5264820" cy="204877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96" tIns="121896" rIns="121896" bIns="121896" numCol="1" spcCol="1271" anchor="ctr" anchorCtr="0">
            <a:noAutofit/>
          </a:bodyPr>
          <a:lstStyle/>
          <a:p>
            <a:pPr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altLang="es-PE" sz="6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ENERGÍA Y MINAS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196752"/>
            <a:ext cx="4651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40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Energía y minas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/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>
            <a:fillRect/>
          </a:stretch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/>
          <p:nvPr/>
        </p:nvSpPr>
        <p:spPr>
          <a:xfrm>
            <a:off x="407368" y="1844825"/>
            <a:ext cx="11368268" cy="357957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/>
              <a:t>81 denuncias ambientales atendidas</a:t>
            </a:r>
            <a:r>
              <a:rPr lang="es-ES" sz="2000" dirty="0"/>
              <a:t>, contribuyendo a la lucha contra la minería ilegal en Cajamarca (Chetilla), San Marcos (Chuco), Hualgayoc (</a:t>
            </a:r>
            <a:r>
              <a:rPr lang="es-ES" sz="2000" dirty="0" err="1"/>
              <a:t>Sinchao</a:t>
            </a:r>
            <a:r>
              <a:rPr lang="es-ES" sz="2000" dirty="0"/>
              <a:t>), Celendín (</a:t>
            </a:r>
            <a:r>
              <a:rPr lang="es-ES" sz="2000" dirty="0" err="1"/>
              <a:t>Sorochuco</a:t>
            </a:r>
            <a:r>
              <a:rPr lang="es-ES" sz="2000" dirty="0"/>
              <a:t> - </a:t>
            </a:r>
            <a:r>
              <a:rPr lang="es-ES" sz="2000" dirty="0" err="1"/>
              <a:t>Tandayoc</a:t>
            </a:r>
            <a:r>
              <a:rPr lang="es-ES" sz="2000" dirty="0"/>
              <a:t>) y San Ignacio (Chirinos, Namballe y San José de Lourdes).</a:t>
            </a:r>
          </a:p>
          <a:p>
            <a:pPr algn="just"/>
            <a:r>
              <a:rPr lang="es-ES" sz="2000" dirty="0"/>
              <a:t>Se iniciaron </a:t>
            </a:r>
            <a:r>
              <a:rPr lang="es-ES" sz="2000" b="1" dirty="0"/>
              <a:t>21 Procedimientos Administrativos Sancionadores (PAS)</a:t>
            </a:r>
            <a:r>
              <a:rPr lang="es-ES" sz="2000" dirty="0"/>
              <a:t>, mecanismo que faculta la imposición de sanciones y la paralización de actividades de minería informal e ilegal.</a:t>
            </a:r>
          </a:p>
          <a:p>
            <a:pPr algn="just"/>
            <a:endParaRPr lang="es-ES" sz="2000" dirty="0"/>
          </a:p>
          <a:p>
            <a:pPr algn="just"/>
            <a:r>
              <a:rPr lang="es-ES" altLang="es-PE" sz="2000" b="1" dirty="0"/>
              <a:t>58</a:t>
            </a:r>
            <a:r>
              <a:rPr lang="es-PE" sz="2000" b="1" dirty="0"/>
              <a:t> Procesos de Exclusión de REINFO, </a:t>
            </a:r>
            <a:r>
              <a:rPr lang="es-ES" altLang="es-PE" sz="2000" dirty="0"/>
              <a:t>lo cual permite controlar la minería ilegal por el mal uso (prestar en beneficio de un tercero) del REINFO</a:t>
            </a:r>
            <a:r>
              <a:rPr lang="es-PE" sz="2000" dirty="0"/>
              <a:t>.</a:t>
            </a:r>
            <a:r>
              <a:rPr lang="es-PE" sz="2000" b="1" dirty="0"/>
              <a:t>  </a:t>
            </a:r>
            <a:endParaRPr lang="es-PE" sz="2000" dirty="0"/>
          </a:p>
          <a:p>
            <a:pPr algn="just"/>
            <a:endParaRPr lang="es-ES" sz="2000" dirty="0"/>
          </a:p>
          <a:p>
            <a:pPr algn="just"/>
            <a:endParaRPr lang="es-PE" sz="2000" dirty="0"/>
          </a:p>
        </p:txBody>
      </p:sp>
      <p:sp>
        <p:nvSpPr>
          <p:cNvPr id="13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Formalización Minera y Asuntos Ambientales.</a:t>
            </a:r>
          </a:p>
        </p:txBody>
      </p:sp>
    </p:spTree>
    <p:extLst>
      <p:ext uri="{BB962C8B-B14F-4D97-AF65-F5344CB8AC3E}">
        <p14:creationId xmlns:p14="http://schemas.microsoft.com/office/powerpoint/2010/main" val="8287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Energía y minas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/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>
            <a:fillRect/>
          </a:stretch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/>
          <p:nvPr/>
        </p:nvSpPr>
        <p:spPr>
          <a:xfrm>
            <a:off x="416363" y="2014989"/>
            <a:ext cx="6012482" cy="391816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2800" b="1" dirty="0">
                <a:solidFill>
                  <a:schemeClr val="tx1"/>
                </a:solidFill>
                <a:sym typeface="+mn-ea"/>
              </a:rPr>
              <a:t> 16 Proyectos de Electrificación Urbano - Rural</a:t>
            </a:r>
            <a:r>
              <a:rPr lang="es-PE" sz="2800" dirty="0">
                <a:solidFill>
                  <a:schemeClr val="tx1"/>
                </a:solidFill>
                <a:sym typeface="+mn-ea"/>
              </a:rPr>
              <a:t> cuentan con su Instrumento de Gestión Ambiental aprobados, desde el último trimestre del año 2024 a la fecha, logrando que 32 localidades de la región Cajamarca se electrifiquen conservando su medio ambiente y mejorando la calidad de vida de nuestros pobladores.</a:t>
            </a:r>
            <a:endParaRPr lang="es-PE" sz="2800" dirty="0"/>
          </a:p>
          <a:p>
            <a:pPr marL="0" indent="0" algn="just">
              <a:buNone/>
            </a:pPr>
            <a:endParaRPr lang="es-ES" sz="2000" dirty="0"/>
          </a:p>
        </p:txBody>
      </p:sp>
      <p:sp>
        <p:nvSpPr>
          <p:cNvPr id="20" name="CuadroTexto 9"/>
          <p:cNvSpPr txBox="1"/>
          <p:nvPr/>
        </p:nvSpPr>
        <p:spPr>
          <a:xfrm>
            <a:off x="9427422" y="3266166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2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13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Energía e Hidrocarburos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14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362" y="2212091"/>
            <a:ext cx="5016979" cy="352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7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3924" y="2405149"/>
            <a:ext cx="5765872" cy="2047708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32" tIns="121832" rIns="121832" bIns="121832" numCol="1" spcCol="1271" anchor="ctr" anchorCtr="0">
            <a:noAutofit/>
          </a:bodyPr>
          <a:lstStyle/>
          <a:p>
            <a:pPr defTabSz="14215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696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PROYECTOS EN EJECUCIÓN</a:t>
            </a:r>
            <a:endParaRPr lang="es-ES" sz="6696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48" y="1197917"/>
            <a:ext cx="4649002" cy="44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51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Energía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742950" y="1314450"/>
            <a:ext cx="5038725" cy="420052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800" b="1" dirty="0"/>
              <a:t>Ejecución de sistemas eléctricos, por un monto de inversión de S/ 32,381,562 en la provincias de San Marcos, que beneficiarán a 9,659 habitantes con mas del 60% de ejecución </a:t>
            </a:r>
          </a:p>
        </p:txBody>
      </p:sp>
      <p:pic>
        <p:nvPicPr>
          <p:cNvPr id="10242" name="Picture 2" descr="D:\luz electrificación combayo\1C4A02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887" y="1387072"/>
            <a:ext cx="5825747" cy="388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6388776" y="5877273"/>
            <a:ext cx="5471896" cy="4804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r">
              <a:buClr>
                <a:srgbClr val="C66951"/>
              </a:buClr>
              <a:buSzPts val="1530"/>
            </a:pPr>
            <a:r>
              <a:rPr lang="es-PE" b="1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Cajamarca,  mayo del 2025</a:t>
            </a:r>
            <a:endParaRPr/>
          </a:p>
          <a:p>
            <a:pPr algn="r">
              <a:spcBef>
                <a:spcPts val="480"/>
              </a:spcBef>
              <a:buClr>
                <a:srgbClr val="C66951"/>
              </a:buClr>
              <a:buSzPts val="2040"/>
            </a:pPr>
            <a:endParaRPr sz="2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5308170" y="2589979"/>
            <a:ext cx="6476324" cy="1872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PE" sz="6700" b="1" dirty="0">
                <a:solidFill>
                  <a:srgbClr val="000099"/>
                </a:solidFill>
                <a:latin typeface="Calibri"/>
                <a:ea typeface="Calibri"/>
                <a:cs typeface="Calibri"/>
                <a:sym typeface="Calibri"/>
              </a:rPr>
              <a:t>DIMENSIÓN SOCIAL</a:t>
            </a:r>
          </a:p>
          <a:p>
            <a:pPr algn="ctr">
              <a:lnSpc>
                <a:spcPct val="90000"/>
              </a:lnSpc>
            </a:pPr>
            <a:endParaRPr dirty="0"/>
          </a:p>
          <a:p>
            <a:pPr algn="ctr">
              <a:lnSpc>
                <a:spcPct val="90000"/>
              </a:lnSpc>
              <a:spcBef>
                <a:spcPts val="2345"/>
              </a:spcBef>
            </a:pPr>
            <a:endParaRPr sz="66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416" y="1072244"/>
            <a:ext cx="4651424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0498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1180" y="2404612"/>
            <a:ext cx="5264820" cy="204877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96" tIns="121896" rIns="121896" bIns="121896" numCol="1" spcCol="1271" anchor="ctr" anchorCtr="0">
            <a:noAutofit/>
          </a:bodyPr>
          <a:lstStyle/>
          <a:p>
            <a:pPr defTabSz="14221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DESARROLLO ECONÓMICO</a:t>
            </a:r>
            <a:endParaRPr lang="es-ES" sz="67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196752"/>
            <a:ext cx="4651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24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Subtítulo"/>
          <p:cNvSpPr txBox="1">
            <a:spLocks/>
          </p:cNvSpPr>
          <p:nvPr/>
        </p:nvSpPr>
        <p:spPr>
          <a:xfrm>
            <a:off x="6196818" y="6464085"/>
            <a:ext cx="5471896" cy="48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2" tIns="45710" rIns="91422" bIns="45710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C66951"/>
              </a:buClr>
              <a:defRPr/>
            </a:pPr>
            <a:r>
              <a:rPr lang="es-PE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Cajamarca,  mayo del 2025</a:t>
            </a:r>
          </a:p>
          <a:p>
            <a:pPr algn="r">
              <a:buClr>
                <a:srgbClr val="C66951"/>
              </a:buClr>
              <a:defRPr/>
            </a:pPr>
            <a:endParaRPr lang="es-PE" dirty="0">
              <a:solidFill>
                <a:srgbClr val="C0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C424A6-5E70-4480-B321-60FC84A3D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87" y="822088"/>
            <a:ext cx="1900990" cy="18245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5AC89B-3077-53D7-3296-055238C42D84}"/>
              </a:ext>
            </a:extLst>
          </p:cNvPr>
          <p:cNvSpPr txBox="1"/>
          <p:nvPr/>
        </p:nvSpPr>
        <p:spPr>
          <a:xfrm>
            <a:off x="1881250" y="2970630"/>
            <a:ext cx="8201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>
                <a:solidFill>
                  <a:srgbClr val="000099"/>
                </a:solidFill>
                <a:sym typeface="Arial"/>
              </a:rPr>
              <a:t>Desarrollo Social</a:t>
            </a:r>
            <a:endParaRPr lang="es-PE" sz="1100" b="1" dirty="0">
              <a:solidFill>
                <a:srgbClr val="0023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65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308769" y="1551418"/>
            <a:ext cx="8719861" cy="491469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/>
              <a:t>Más de 650 equipos de ayuda biomecánica entregados </a:t>
            </a:r>
            <a:r>
              <a:rPr lang="es-ES" sz="2000" dirty="0"/>
              <a:t>(sillas de rueda, coches neurológicos, andadores, muletas, bastones, </a:t>
            </a:r>
            <a:r>
              <a:rPr lang="es-ES" sz="2000" dirty="0" err="1"/>
              <a:t>etc</a:t>
            </a:r>
            <a:r>
              <a:rPr lang="es-ES" sz="2000" dirty="0"/>
              <a:t>) a personas con discapacidad, con el objetivo de garantizar la accesibilidad a espacios y servicios para mejorar su calidad de vida en toda la región de Cajamarca.</a:t>
            </a:r>
          </a:p>
          <a:p>
            <a:pPr marL="0" indent="0" algn="just">
              <a:buNone/>
            </a:pPr>
            <a:r>
              <a:rPr lang="es-ES" sz="2000" dirty="0"/>
              <a:t>      </a:t>
            </a:r>
          </a:p>
          <a:p>
            <a:pPr algn="just"/>
            <a:r>
              <a:rPr lang="es-ES" sz="2000" b="1" dirty="0"/>
              <a:t>2,000 evaluaciones médicas realizadas </a:t>
            </a:r>
            <a:r>
              <a:rPr lang="es-ES" sz="2000" dirty="0"/>
              <a:t>en la Región Cajamarca para la adquisición del segundo lote de equipos de ayuda biomecánica.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b="1" dirty="0"/>
              <a:t>598 carnets de CONADIS emitidos</a:t>
            </a:r>
            <a:r>
              <a:rPr lang="es-ES" sz="2000" dirty="0"/>
              <a:t> para personas con discapacidad, en coordinación con las OMAPED’S provinciales de la Región Cajamarca.</a:t>
            </a:r>
          </a:p>
          <a:p>
            <a:pPr marL="0" indent="0" algn="just">
              <a:buNone/>
            </a:pPr>
            <a:endParaRPr lang="es-ES" sz="2000" dirty="0"/>
          </a:p>
          <a:p>
            <a:pPr algn="just"/>
            <a:endParaRPr lang="es-ES" sz="2000" dirty="0"/>
          </a:p>
          <a:p>
            <a:pPr marL="0" indent="0" algn="just">
              <a:buNone/>
            </a:pPr>
            <a:endParaRPr lang="es-ES" sz="2000" dirty="0"/>
          </a:p>
          <a:p>
            <a:pPr algn="just">
              <a:buFontTx/>
              <a:buChar char="-"/>
            </a:pPr>
            <a:endParaRPr lang="es-PE" sz="2000" dirty="0"/>
          </a:p>
        </p:txBody>
      </p:sp>
      <p:sp>
        <p:nvSpPr>
          <p:cNvPr id="24" name="CuadroTexto 12"/>
          <p:cNvSpPr txBox="1"/>
          <p:nvPr/>
        </p:nvSpPr>
        <p:spPr>
          <a:xfrm>
            <a:off x="9427422" y="5087543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3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13" name="3 CuadroTexto"/>
          <p:cNvSpPr txBox="1"/>
          <p:nvPr/>
        </p:nvSpPr>
        <p:spPr>
          <a:xfrm>
            <a:off x="3012826" y="259865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Desarrollo Social</a:t>
            </a:r>
            <a:endParaRPr lang="x-none" sz="1800" b="0" dirty="0">
              <a:solidFill>
                <a:schemeClr val="bg1"/>
              </a:solidFill>
            </a:endParaRPr>
          </a:p>
        </p:txBody>
      </p:sp>
      <p:sp>
        <p:nvSpPr>
          <p:cNvPr id="2" name="AutoShape 2" descr="blob:https://web.whatsapp.com/01a3d743-279e-437c-8895-feabc781fbb9"/>
          <p:cNvSpPr>
            <a:spLocks noChangeAspect="1" noChangeArrowheads="1"/>
          </p:cNvSpPr>
          <p:nvPr/>
        </p:nvSpPr>
        <p:spPr bwMode="auto">
          <a:xfrm>
            <a:off x="156369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" name="AutoShape 4" descr="blob:https://web.whatsapp.com/01a3d743-279e-437c-8895-feabc781fbb9"/>
          <p:cNvSpPr>
            <a:spLocks noChangeAspect="1" noChangeArrowheads="1"/>
          </p:cNvSpPr>
          <p:nvPr/>
        </p:nvSpPr>
        <p:spPr bwMode="auto">
          <a:xfrm>
            <a:off x="308769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057" y="1575350"/>
            <a:ext cx="2602070" cy="225091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54" y="3996056"/>
            <a:ext cx="2522041" cy="2105060"/>
          </a:xfrm>
          <a:prstGeom prst="rect">
            <a:avLst/>
          </a:prstGeom>
        </p:spPr>
      </p:pic>
      <p:sp>
        <p:nvSpPr>
          <p:cNvPr id="18" name="3 CuadroTexto"/>
          <p:cNvSpPr txBox="1"/>
          <p:nvPr/>
        </p:nvSpPr>
        <p:spPr>
          <a:xfrm>
            <a:off x="308769" y="853929"/>
            <a:ext cx="11408029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914218"/>
            <a:r>
              <a:rPr lang="es-ES" sz="1800" dirty="0">
                <a:solidFill>
                  <a:prstClr val="black"/>
                </a:solidFill>
                <a:latin typeface="Calibri"/>
              </a:rPr>
              <a:t>Sub Tema: Desarrollo Social Humano - OREDIS</a:t>
            </a:r>
            <a:endParaRPr lang="x-none" sz="1800" b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66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Subtítulo"/>
          <p:cNvSpPr txBox="1">
            <a:spLocks/>
          </p:cNvSpPr>
          <p:nvPr/>
        </p:nvSpPr>
        <p:spPr>
          <a:xfrm>
            <a:off x="6196818" y="6411834"/>
            <a:ext cx="5471896" cy="48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2" tIns="45710" rIns="91422" bIns="45710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C66951"/>
              </a:buClr>
              <a:defRPr/>
            </a:pPr>
            <a:r>
              <a:rPr lang="es-PE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Cajamarca,  mayo del 2025</a:t>
            </a:r>
          </a:p>
          <a:p>
            <a:pPr algn="r">
              <a:buClr>
                <a:srgbClr val="C66951"/>
              </a:buClr>
              <a:defRPr/>
            </a:pPr>
            <a:endParaRPr lang="es-PE" dirty="0">
              <a:solidFill>
                <a:srgbClr val="C0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C424A6-5E70-4480-B321-60FC84A3D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87" y="822088"/>
            <a:ext cx="1900990" cy="18245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5AC89B-3077-53D7-3296-055238C42D84}"/>
              </a:ext>
            </a:extLst>
          </p:cNvPr>
          <p:cNvSpPr txBox="1"/>
          <p:nvPr/>
        </p:nvSpPr>
        <p:spPr>
          <a:xfrm>
            <a:off x="1881250" y="2970630"/>
            <a:ext cx="82014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000099"/>
                </a:solidFill>
                <a:sym typeface="Arial"/>
              </a:rPr>
              <a:t>SALUD</a:t>
            </a:r>
            <a:endParaRPr lang="es-PE" sz="6600" b="1" dirty="0">
              <a:solidFill>
                <a:srgbClr val="002368"/>
              </a:solidFill>
            </a:endParaRPr>
          </a:p>
          <a:p>
            <a:pPr algn="ctr"/>
            <a:r>
              <a:rPr lang="pt-BR" sz="1100" b="1" dirty="0">
                <a:solidFill>
                  <a:srgbClr val="000099"/>
                </a:solidFill>
                <a:sym typeface="Arial"/>
              </a:rPr>
              <a:t>DIRECCIÓN REGIONAL DE SALUD</a:t>
            </a:r>
            <a:endParaRPr lang="es-PE" sz="1100" b="1" dirty="0">
              <a:solidFill>
                <a:srgbClr val="0023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55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22" y="6280861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407368" y="1658982"/>
            <a:ext cx="7016282" cy="437161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  <a:defRPr/>
            </a:pPr>
            <a:endParaRPr lang="es-MX" sz="2000" dirty="0">
              <a:solidFill>
                <a:prstClr val="black"/>
              </a:solidFill>
              <a:latin typeface="Calibri"/>
            </a:endParaRPr>
          </a:p>
          <a:p>
            <a:pPr algn="just" defTabSz="914309">
              <a:spcBef>
                <a:spcPts val="0"/>
              </a:spcBef>
              <a:defRPr/>
            </a:pPr>
            <a:r>
              <a:rPr lang="es-MX" sz="2000" b="1" dirty="0">
                <a:solidFill>
                  <a:prstClr val="black"/>
                </a:solidFill>
                <a:latin typeface="Calibri" panose="020F0502020204030204"/>
              </a:rPr>
              <a:t>10,417 mujeres en las 13 provincias de la región, accedieron a tamizaje para cáncer de cuello uterino </a:t>
            </a: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>mediante la prueba molecular para detección del virus del papiloma humano, </a:t>
            </a:r>
            <a:r>
              <a:rPr lang="es-MX" sz="2000" b="1" dirty="0">
                <a:solidFill>
                  <a:prstClr val="black"/>
                </a:solidFill>
                <a:latin typeface="Calibri" panose="020F0502020204030204"/>
              </a:rPr>
              <a:t>logrando realizar manejo oportuno de lesiones premalignas a 135 pacientes.</a:t>
            </a:r>
          </a:p>
          <a:p>
            <a:pPr algn="just" defTabSz="914309">
              <a:spcBef>
                <a:spcPts val="0"/>
              </a:spcBef>
              <a:defRPr/>
            </a:pPr>
            <a:endParaRPr lang="es-MX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914309">
              <a:spcBef>
                <a:spcPts val="0"/>
              </a:spcBef>
              <a:defRPr/>
            </a:pPr>
            <a:r>
              <a:rPr lang="es-MX" sz="2000" b="1" dirty="0">
                <a:solidFill>
                  <a:prstClr val="black"/>
                </a:solidFill>
                <a:latin typeface="Calibri" panose="020F0502020204030204"/>
              </a:rPr>
              <a:t>4,811 niños, niñas y adolescentes de 9 a 18 años vacunados contra el virus del papiloma humano, </a:t>
            </a:r>
            <a:r>
              <a:rPr lang="es-MX" sz="2000" dirty="0">
                <a:solidFill>
                  <a:prstClr val="black"/>
                </a:solidFill>
                <a:latin typeface="Calibri" panose="020F0502020204030204"/>
              </a:rPr>
              <a:t>obteniendo protección contra el cáncer de cuello uterino y</a:t>
            </a:r>
            <a:r>
              <a:rPr lang="es-MX" sz="2000" b="1" dirty="0">
                <a:solidFill>
                  <a:prstClr val="black"/>
                </a:solidFill>
                <a:latin typeface="Calibri" panose="020F0502020204030204"/>
              </a:rPr>
              <a:t> logrando superar la meta programada como región.</a:t>
            </a:r>
          </a:p>
        </p:txBody>
      </p:sp>
      <p:sp>
        <p:nvSpPr>
          <p:cNvPr id="13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914218">
              <a:defRPr/>
            </a:pPr>
            <a:r>
              <a:rPr lang="es-ES" sz="1800" dirty="0">
                <a:solidFill>
                  <a:prstClr val="white"/>
                </a:solidFill>
                <a:latin typeface="Calibri"/>
              </a:rPr>
              <a:t>Tema: Salud</a:t>
            </a:r>
            <a:endParaRPr lang="x-none" sz="1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defTabSz="914218">
              <a:defRPr/>
            </a:pPr>
            <a:r>
              <a:rPr lang="es-ES" sz="1800" dirty="0">
                <a:solidFill>
                  <a:prstClr val="black"/>
                </a:solidFill>
                <a:latin typeface="Calibri"/>
              </a:rPr>
              <a:t>Sub Tema: Prevención y Control del Cáncer</a:t>
            </a:r>
            <a:endParaRPr lang="x-none" sz="18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266" name="Picture 2" descr="D:\vacunas\1C4A1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2362199"/>
            <a:ext cx="3698436" cy="24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949911" y="1602266"/>
            <a:ext cx="8395977" cy="362090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sz="2000" b="1" dirty="0"/>
              <a:t>1,000 sistemas de abastecimiento de agua potable que cuentan con vigilancia de la calidad del agua para consumo humano en las 13 provincias de la región</a:t>
            </a:r>
            <a:r>
              <a:rPr lang="es-MX" sz="2000" dirty="0"/>
              <a:t>, el cual permite identificar y evaluar factores de riesgo, para salvaguardar la salud de la población Cajamarquina.</a:t>
            </a:r>
          </a:p>
          <a:p>
            <a:pPr algn="just"/>
            <a:endParaRPr lang="es-PE" sz="2000" dirty="0"/>
          </a:p>
          <a:p>
            <a:pPr algn="just"/>
            <a:r>
              <a:rPr lang="es-MX" sz="2000" b="1" dirty="0">
                <a:solidFill>
                  <a:schemeClr val="tx1"/>
                </a:solidFill>
              </a:rPr>
              <a:t>63,558 viviendas fueron inspeccionadas con el objetivo de eliminar las larvas de dengue, el zika y la </a:t>
            </a:r>
            <a:r>
              <a:rPr lang="es-MX" sz="2000" b="1" dirty="0" err="1">
                <a:solidFill>
                  <a:schemeClr val="tx1"/>
                </a:solidFill>
              </a:rPr>
              <a:t>chikungunya</a:t>
            </a:r>
            <a:r>
              <a:rPr lang="es-MX" sz="2000" b="1" dirty="0">
                <a:solidFill>
                  <a:schemeClr val="tx1"/>
                </a:solidFill>
              </a:rPr>
              <a:t>, </a:t>
            </a:r>
            <a:r>
              <a:rPr lang="es-MX" sz="2000" dirty="0">
                <a:solidFill>
                  <a:schemeClr val="tx1"/>
                </a:solidFill>
              </a:rPr>
              <a:t>beneficiando a 317,790 personas, </a:t>
            </a:r>
            <a:r>
              <a:rPr lang="es-MX" sz="2000" b="1" dirty="0">
                <a:solidFill>
                  <a:schemeClr val="tx1"/>
                </a:solidFill>
              </a:rPr>
              <a:t>permitiendo reducir y prevenir de manera eficaz la transmisión del Dengue.</a:t>
            </a:r>
            <a:endParaRPr lang="es-ES" sz="20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PE" sz="2000" dirty="0"/>
          </a:p>
        </p:txBody>
      </p:sp>
      <p:sp>
        <p:nvSpPr>
          <p:cNvPr id="13" name="3 CuadroTexto"/>
          <p:cNvSpPr txBox="1"/>
          <p:nvPr/>
        </p:nvSpPr>
        <p:spPr>
          <a:xfrm>
            <a:off x="2659716" y="269151"/>
            <a:ext cx="9150616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Salud</a:t>
            </a:r>
            <a:endParaRPr lang="x-none" sz="1800" b="0" dirty="0">
              <a:solidFill>
                <a:schemeClr val="bg1"/>
              </a:solidFill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949911" y="803031"/>
            <a:ext cx="10860421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Salud Ambiental - Epidemiologia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FBD2D9-0E0B-056C-22F5-44174FBE5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116" y="1611030"/>
            <a:ext cx="2348216" cy="15172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46F9897-5BD4-9B70-B425-198C20CDD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2116" y="3643167"/>
            <a:ext cx="2382910" cy="140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4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2552" y="2404881"/>
            <a:ext cx="5767374" cy="204824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64" tIns="121864" rIns="121864" bIns="121864" numCol="1" spcCol="1271" anchor="ctr" anchorCtr="0">
            <a:noAutofit/>
          </a:bodyPr>
          <a:lstStyle/>
          <a:p>
            <a:pPr defTabSz="142183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698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PROYECTOS EN EJECUCIÓN</a:t>
            </a:r>
            <a:endParaRPr lang="es-ES" sz="6698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872" y="1197335"/>
            <a:ext cx="4650212" cy="446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30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Salud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220972" y="941112"/>
            <a:ext cx="11497596" cy="108052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1" dirty="0"/>
              <a:t>02 proyectos en ejecución para el mejoramiento de los servicios de salud, por un monto de inversión de S/ 82,999,663 en las localidades de </a:t>
            </a:r>
            <a:r>
              <a:rPr lang="es-ES" sz="1800" b="1" dirty="0" err="1"/>
              <a:t>Tacabamba</a:t>
            </a:r>
            <a:r>
              <a:rPr lang="es-ES" sz="1800" b="1" dirty="0"/>
              <a:t>, </a:t>
            </a:r>
            <a:r>
              <a:rPr lang="es-ES" sz="1800" b="1" dirty="0" err="1"/>
              <a:t>Callayuc</a:t>
            </a:r>
            <a:r>
              <a:rPr lang="es-ES" sz="1800" b="1" dirty="0"/>
              <a:t>, </a:t>
            </a:r>
            <a:r>
              <a:rPr lang="es-ES" sz="1800" b="1" dirty="0" err="1"/>
              <a:t>Sócota</a:t>
            </a:r>
            <a:r>
              <a:rPr lang="es-ES" sz="1800" b="1" dirty="0"/>
              <a:t> y </a:t>
            </a:r>
            <a:r>
              <a:rPr lang="es-ES" sz="1800" b="1" dirty="0" err="1"/>
              <a:t>Cutervo</a:t>
            </a:r>
            <a:r>
              <a:rPr lang="es-ES" sz="1800" b="1" dirty="0"/>
              <a:t>, que beneficiarán a 32,331 personas.</a:t>
            </a:r>
          </a:p>
          <a:p>
            <a:pPr algn="just"/>
            <a:endParaRPr lang="es-ES" sz="1800" b="1" dirty="0"/>
          </a:p>
          <a:p>
            <a:pPr algn="just"/>
            <a:endParaRPr lang="es-PE" sz="18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217507"/>
              </p:ext>
            </p:extLst>
          </p:nvPr>
        </p:nvGraphicFramePr>
        <p:xfrm>
          <a:off x="407369" y="2492897"/>
          <a:ext cx="11234298" cy="325596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80175">
                  <a:extLst>
                    <a:ext uri="{9D8B030D-6E8A-4147-A177-3AD203B41FA5}">
                      <a16:colId xmlns:a16="http://schemas.microsoft.com/office/drawing/2014/main" val="3923801894"/>
                    </a:ext>
                  </a:extLst>
                </a:gridCol>
                <a:gridCol w="4377685">
                  <a:extLst>
                    <a:ext uri="{9D8B030D-6E8A-4147-A177-3AD203B41FA5}">
                      <a16:colId xmlns:a16="http://schemas.microsoft.com/office/drawing/2014/main" val="1627879005"/>
                    </a:ext>
                  </a:extLst>
                </a:gridCol>
                <a:gridCol w="1213093">
                  <a:extLst>
                    <a:ext uri="{9D8B030D-6E8A-4147-A177-3AD203B41FA5}">
                      <a16:colId xmlns:a16="http://schemas.microsoft.com/office/drawing/2014/main" val="166357833"/>
                    </a:ext>
                  </a:extLst>
                </a:gridCol>
                <a:gridCol w="1283416">
                  <a:extLst>
                    <a:ext uri="{9D8B030D-6E8A-4147-A177-3AD203B41FA5}">
                      <a16:colId xmlns:a16="http://schemas.microsoft.com/office/drawing/2014/main" val="1940973553"/>
                    </a:ext>
                  </a:extLst>
                </a:gridCol>
                <a:gridCol w="1054864">
                  <a:extLst>
                    <a:ext uri="{9D8B030D-6E8A-4147-A177-3AD203B41FA5}">
                      <a16:colId xmlns:a16="http://schemas.microsoft.com/office/drawing/2014/main" val="3277116584"/>
                    </a:ext>
                  </a:extLst>
                </a:gridCol>
                <a:gridCol w="1054864">
                  <a:extLst>
                    <a:ext uri="{9D8B030D-6E8A-4147-A177-3AD203B41FA5}">
                      <a16:colId xmlns:a16="http://schemas.microsoft.com/office/drawing/2014/main" val="3701432303"/>
                    </a:ext>
                  </a:extLst>
                </a:gridCol>
                <a:gridCol w="1670201">
                  <a:extLst>
                    <a:ext uri="{9D8B030D-6E8A-4147-A177-3AD203B41FA5}">
                      <a16:colId xmlns:a16="http://schemas.microsoft.com/office/drawing/2014/main" val="2865564545"/>
                    </a:ext>
                  </a:extLst>
                </a:gridCol>
              </a:tblGrid>
              <a:tr h="4939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  <a:latin typeface="+mn-lt"/>
                        </a:rPr>
                        <a:t>N°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NOMBRE DEL PROYECTO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PROVINCIA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MONTO DE INVERSIÓN (S/)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BENEFICIARIOS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  <a:latin typeface="+mn-lt"/>
                        </a:rPr>
                        <a:t>% DE EJECUCIÓN DE AVANCE FÍSICO ACUMULADO AL 2025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804035"/>
                  </a:ext>
                </a:extLst>
              </a:tr>
              <a:tr h="4939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CANTIDAD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u="none" strike="noStrike" dirty="0">
                          <a:effectLst/>
                        </a:rPr>
                        <a:t>UNIDAD DE MEDIDA</a:t>
                      </a:r>
                      <a:endParaRPr lang="es-PE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514515"/>
                  </a:ext>
                </a:extLst>
              </a:tr>
              <a:tr h="74414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+mn-lt"/>
                        </a:rPr>
                        <a:t>1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MEJORAMIENTO DE LOS SERVICIOS DE SALUD DEL CENTRO DE SALUD I - 4 </a:t>
                      </a:r>
                      <a:r>
                        <a:rPr lang="es-ES" sz="1400" b="1" u="none" strike="noStrike" dirty="0">
                          <a:effectLst/>
                          <a:latin typeface="+mn-lt"/>
                        </a:rPr>
                        <a:t>TACABAMBA</a:t>
                      </a:r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 - DISTRITO DE TACABAMBA - PROVINCIA DE CHOTA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CHOTA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36,959,692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30,989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HABITANTES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20.00%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7430177"/>
                  </a:ext>
                </a:extLst>
              </a:tr>
              <a:tr h="102352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MEJORAMIENTO Y AMPLIACION DE LOS SERVICIOS DE SALUD DE LOS ESTABLECIMIENTOS DE SALUD EN LOS DISTRITOS DE </a:t>
                      </a:r>
                      <a:r>
                        <a:rPr lang="es-ES" sz="1400" b="1" u="none" strike="noStrike" dirty="0">
                          <a:effectLst/>
                          <a:latin typeface="+mn-lt"/>
                        </a:rPr>
                        <a:t>CALLAYUC, SOCOTA Y CUTERVO </a:t>
                      </a:r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DE LA PROVINCIA DE CUTERVO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CUTERVO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46,039,971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1,342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HABITANTES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97.09%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338"/>
                  </a:ext>
                </a:extLst>
              </a:tr>
              <a:tr h="500332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  <a:latin typeface="+mn-lt"/>
                        </a:rPr>
                        <a:t>TOTAL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  <a:latin typeface="+mn-lt"/>
                        </a:rPr>
                        <a:t>82,999,663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  <a:latin typeface="+mn-lt"/>
                        </a:rPr>
                        <a:t>32,331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  <a:latin typeface="+mn-lt"/>
                        </a:rPr>
                        <a:t>HABITANTES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5565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221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2 Subtítulo"/>
          <p:cNvSpPr txBox="1">
            <a:spLocks/>
          </p:cNvSpPr>
          <p:nvPr/>
        </p:nvSpPr>
        <p:spPr>
          <a:xfrm>
            <a:off x="6196818" y="6411834"/>
            <a:ext cx="5471896" cy="480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2" tIns="45710" rIns="91422" bIns="45710"/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C66951"/>
              </a:buClr>
              <a:defRPr/>
            </a:pPr>
            <a:r>
              <a:rPr lang="es-PE" sz="1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Cajamarca,  mayo del 2025</a:t>
            </a:r>
          </a:p>
          <a:p>
            <a:pPr algn="r">
              <a:buClr>
                <a:srgbClr val="C66951"/>
              </a:buClr>
              <a:defRPr/>
            </a:pPr>
            <a:endParaRPr lang="es-PE" dirty="0">
              <a:solidFill>
                <a:srgbClr val="C0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C424A6-5E70-4480-B321-60FC84A3DE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87" y="822088"/>
            <a:ext cx="1900990" cy="18245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5AC89B-3077-53D7-3296-055238C42D84}"/>
              </a:ext>
            </a:extLst>
          </p:cNvPr>
          <p:cNvSpPr txBox="1"/>
          <p:nvPr/>
        </p:nvSpPr>
        <p:spPr>
          <a:xfrm>
            <a:off x="1881250" y="2970630"/>
            <a:ext cx="82014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rgbClr val="000099"/>
                </a:solidFill>
                <a:sym typeface="Arial"/>
              </a:rPr>
              <a:t>EDUCACIÓN</a:t>
            </a:r>
            <a:endParaRPr lang="es-PE" sz="1100" b="1" dirty="0">
              <a:solidFill>
                <a:srgbClr val="0023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0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el sector Educación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891771"/>
              </p:ext>
            </p:extLst>
          </p:nvPr>
        </p:nvGraphicFramePr>
        <p:xfrm>
          <a:off x="407369" y="1828112"/>
          <a:ext cx="11276631" cy="396629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02006">
                  <a:extLst>
                    <a:ext uri="{9D8B030D-6E8A-4147-A177-3AD203B41FA5}">
                      <a16:colId xmlns:a16="http://schemas.microsoft.com/office/drawing/2014/main" val="1799758048"/>
                    </a:ext>
                  </a:extLst>
                </a:gridCol>
                <a:gridCol w="5652235">
                  <a:extLst>
                    <a:ext uri="{9D8B030D-6E8A-4147-A177-3AD203B41FA5}">
                      <a16:colId xmlns:a16="http://schemas.microsoft.com/office/drawing/2014/main" val="3603957462"/>
                    </a:ext>
                  </a:extLst>
                </a:gridCol>
                <a:gridCol w="1818836">
                  <a:extLst>
                    <a:ext uri="{9D8B030D-6E8A-4147-A177-3AD203B41FA5}">
                      <a16:colId xmlns:a16="http://schemas.microsoft.com/office/drawing/2014/main" val="3973993862"/>
                    </a:ext>
                  </a:extLst>
                </a:gridCol>
                <a:gridCol w="1222105">
                  <a:extLst>
                    <a:ext uri="{9D8B030D-6E8A-4147-A177-3AD203B41FA5}">
                      <a16:colId xmlns:a16="http://schemas.microsoft.com/office/drawing/2014/main" val="3263064890"/>
                    </a:ext>
                  </a:extLst>
                </a:gridCol>
                <a:gridCol w="1781449">
                  <a:extLst>
                    <a:ext uri="{9D8B030D-6E8A-4147-A177-3AD203B41FA5}">
                      <a16:colId xmlns:a16="http://schemas.microsoft.com/office/drawing/2014/main" val="2545120194"/>
                    </a:ext>
                  </a:extLst>
                </a:gridCol>
              </a:tblGrid>
              <a:tr h="17840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N°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NOMBRE DEL PROYECTO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MONTO DE INVERSIÓN (S/)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PE" sz="105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BENEFICIARIOS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/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542505"/>
                  </a:ext>
                </a:extLst>
              </a:tr>
              <a:tr h="346795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CANTIDAD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</a:rPr>
                        <a:t>UNIDAD DE MEDIDA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600065"/>
                  </a:ext>
                </a:extLst>
              </a:tr>
              <a:tr h="60137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</a:rPr>
                        <a:t>1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CONSTRUCCION DE COBERTURA DE INSTALACIONES DEPORTIVAS; EN TRES II.EE. PRIMARIA DISTRITO DE LA COIPA, PROVINCIA SAN IGNACIO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3,106,108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1,342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ALUMNOS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7243731"/>
                  </a:ext>
                </a:extLst>
              </a:tr>
              <a:tr h="85195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</a:rPr>
                        <a:t>2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CONTRUCCIÓN</a:t>
                      </a:r>
                      <a:r>
                        <a:rPr lang="es-ES" sz="1400" u="none" strike="noStrike" baseline="0" dirty="0">
                          <a:effectLst/>
                        </a:rPr>
                        <a:t> DE </a:t>
                      </a:r>
                      <a:r>
                        <a:rPr lang="es-ES" sz="1400" u="none" strike="noStrike" dirty="0">
                          <a:effectLst/>
                        </a:rPr>
                        <a:t>LAS INSTITUCIONES EDUCATIVAS SECUNDARIAS SAMUEL DEL ALCAZAR, VALENTIN PANIAGUA CORAZAO EN LOS CCPP LLANGODEN ALTO Y LANCHECONGA, DISTRITO DE LAJAS, HUAMBOS; PROVINCIA DE CHOTA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15,668,491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2,326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HABITANTES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32038027"/>
                  </a:ext>
                </a:extLst>
              </a:tr>
              <a:tr h="118872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</a:rPr>
                        <a:t>3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CONTRUCCIÓN DE LAS I.E.I Nº 548 DE LA LOCALIDAD DE SAN FRANCISCO, I.E.I Nº 552 DE LA LOCALIDAD DE CHAMES DEL DISTRITO DE CONCHAN Y LAS I.E.I Nº 1504 DE LA LOCALIDAD DE SAN JUAN DEL SURO, I.E.I Nº 1506 DE LA LOCALIDAD DE CHAUPELANCHE BAJO, I.E.I Nº 313 COLPAMATARA CHOTA DEL DISTRITO DE CHOTA - PROVINCIA DE CHOTA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10,731,829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88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PE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HABITANTES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0005997"/>
                  </a:ext>
                </a:extLst>
              </a:tr>
              <a:tr h="51518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</a:rPr>
                        <a:t>4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CONTRUCCIÓN</a:t>
                      </a:r>
                      <a:r>
                        <a:rPr lang="es-ES" sz="1400" u="none" strike="noStrike" baseline="0" dirty="0">
                          <a:effectLst/>
                        </a:rPr>
                        <a:t> DE </a:t>
                      </a:r>
                      <a:r>
                        <a:rPr lang="es-ES" sz="1400" u="none" strike="noStrike" dirty="0">
                          <a:effectLst/>
                        </a:rPr>
                        <a:t>LA I.E.I N 548 DEL CENTRO POBLADO DE COLPAPAMPA - DISTRITO DE BAMBAMARCA - PROVINCIA DE HUALGAYOC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2,216,328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45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P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HABITANTES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2880390"/>
                  </a:ext>
                </a:extLst>
              </a:tr>
              <a:tr h="28064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 dirty="0">
                          <a:effectLst/>
                        </a:rPr>
                        <a:t>TOTAL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 dirty="0">
                          <a:effectLst/>
                        </a:rPr>
                        <a:t>31,722,756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 dirty="0">
                          <a:effectLst/>
                        </a:rPr>
                        <a:t>3,801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800" u="none" strike="noStrike" dirty="0">
                          <a:effectLst/>
                        </a:rPr>
                        <a:t> 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2568969"/>
                  </a:ext>
                </a:extLst>
              </a:tr>
            </a:tbl>
          </a:graphicData>
        </a:graphic>
      </p:graphicFrame>
      <p:sp>
        <p:nvSpPr>
          <p:cNvPr id="9" name="2 Marcador de contenido"/>
          <p:cNvSpPr txBox="1">
            <a:spLocks/>
          </p:cNvSpPr>
          <p:nvPr/>
        </p:nvSpPr>
        <p:spPr>
          <a:xfrm>
            <a:off x="240902" y="912546"/>
            <a:ext cx="11497596" cy="64424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/>
              <a:t>04 proyectos culminados de infraestructura educativa por un monto de inversión de S/ 31,722,756 en las provincias de San Ignacio, Chota y </a:t>
            </a:r>
            <a:r>
              <a:rPr lang="es-ES" sz="2000" b="1" dirty="0" err="1"/>
              <a:t>Hualgayoc</a:t>
            </a:r>
            <a:r>
              <a:rPr lang="es-ES" sz="2000" b="1" dirty="0"/>
              <a:t>, que benefician a 3,801 estudiantes.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216723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Concluidos - Cultura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506640" y="1531662"/>
            <a:ext cx="10942410" cy="860271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/>
              <a:t>01 proyecto culminado para la creación del complejo deportivo, por un monto de inversión de S/ 2,502,659 en la provincia de San Ignacio, que benefician a 1,284 personas.</a:t>
            </a:r>
          </a:p>
          <a:p>
            <a:pPr algn="just"/>
            <a:endParaRPr lang="es-ES" sz="2000" b="1" dirty="0"/>
          </a:p>
          <a:p>
            <a:pPr algn="just"/>
            <a:endParaRPr lang="es-PE" sz="2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957652"/>
              </p:ext>
            </p:extLst>
          </p:nvPr>
        </p:nvGraphicFramePr>
        <p:xfrm>
          <a:off x="621201" y="2883756"/>
          <a:ext cx="10694500" cy="222164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75277">
                  <a:extLst>
                    <a:ext uri="{9D8B030D-6E8A-4147-A177-3AD203B41FA5}">
                      <a16:colId xmlns:a16="http://schemas.microsoft.com/office/drawing/2014/main" val="4197945314"/>
                    </a:ext>
                  </a:extLst>
                </a:gridCol>
                <a:gridCol w="1192732">
                  <a:extLst>
                    <a:ext uri="{9D8B030D-6E8A-4147-A177-3AD203B41FA5}">
                      <a16:colId xmlns:a16="http://schemas.microsoft.com/office/drawing/2014/main" val="2058412150"/>
                    </a:ext>
                  </a:extLst>
                </a:gridCol>
                <a:gridCol w="1192732">
                  <a:extLst>
                    <a:ext uri="{9D8B030D-6E8A-4147-A177-3AD203B41FA5}">
                      <a16:colId xmlns:a16="http://schemas.microsoft.com/office/drawing/2014/main" val="425732269"/>
                    </a:ext>
                  </a:extLst>
                </a:gridCol>
                <a:gridCol w="4214322">
                  <a:extLst>
                    <a:ext uri="{9D8B030D-6E8A-4147-A177-3AD203B41FA5}">
                      <a16:colId xmlns:a16="http://schemas.microsoft.com/office/drawing/2014/main" val="2463125352"/>
                    </a:ext>
                  </a:extLst>
                </a:gridCol>
                <a:gridCol w="1610190">
                  <a:extLst>
                    <a:ext uri="{9D8B030D-6E8A-4147-A177-3AD203B41FA5}">
                      <a16:colId xmlns:a16="http://schemas.microsoft.com/office/drawing/2014/main" val="303383218"/>
                    </a:ext>
                  </a:extLst>
                </a:gridCol>
                <a:gridCol w="1709247">
                  <a:extLst>
                    <a:ext uri="{9D8B030D-6E8A-4147-A177-3AD203B41FA5}">
                      <a16:colId xmlns:a16="http://schemas.microsoft.com/office/drawing/2014/main" val="3761607740"/>
                    </a:ext>
                  </a:extLst>
                </a:gridCol>
              </a:tblGrid>
              <a:tr h="83550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 dirty="0">
                          <a:effectLst/>
                        </a:rPr>
                        <a:t>N°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 dirty="0">
                          <a:effectLst/>
                        </a:rPr>
                        <a:t>UE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 dirty="0">
                          <a:effectLst/>
                        </a:rPr>
                        <a:t>CUI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 dirty="0">
                          <a:effectLst/>
                        </a:rPr>
                        <a:t>NOMBRE DEL PROYECTO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>
                          <a:effectLst/>
                        </a:rPr>
                        <a:t>PROVINCIA</a:t>
                      </a:r>
                      <a:endParaRPr lang="es-P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1" u="none" strike="noStrike">
                          <a:effectLst/>
                        </a:rPr>
                        <a:t>MONTO DE INVERSIÓN (S/)</a:t>
                      </a:r>
                      <a:endParaRPr lang="es-PE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1663235"/>
                  </a:ext>
                </a:extLst>
              </a:tr>
              <a:tr h="138613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>
                          <a:effectLst/>
                        </a:rPr>
                        <a:t>1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>
                          <a:effectLst/>
                        </a:rPr>
                        <a:t>GSR JAÉN</a:t>
                      </a:r>
                      <a:endParaRPr lang="es-PE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 dirty="0">
                          <a:effectLst/>
                        </a:rPr>
                        <a:t>2567376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u="none" strike="noStrike" dirty="0">
                          <a:effectLst/>
                        </a:rPr>
                        <a:t>CREACION DEL COMPLEJO DEPORTIVO MUNICIPAL EN EL CASCO URBANO DEL DISTRITO DE NAMBALLE - PROVINCIA DE SAN IGNACIO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 dirty="0">
                          <a:effectLst/>
                        </a:rPr>
                        <a:t>SAN IGNACIO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u="none" strike="noStrike" dirty="0">
                          <a:effectLst/>
                        </a:rPr>
                        <a:t>2,502,659</a:t>
                      </a:r>
                      <a:endParaRPr lang="es-P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5564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8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Desarrollo Económico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3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PROMOCIÓN EMPRESARIAL ( PROCOMPITE)</a:t>
            </a:r>
          </a:p>
        </p:txBody>
      </p:sp>
      <p:sp>
        <p:nvSpPr>
          <p:cNvPr id="15" name="2 Marcador de contenido"/>
          <p:cNvSpPr txBox="1">
            <a:spLocks/>
          </p:cNvSpPr>
          <p:nvPr/>
        </p:nvSpPr>
        <p:spPr>
          <a:xfrm>
            <a:off x="408162" y="1556793"/>
            <a:ext cx="5885760" cy="4999793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algn="just"/>
            <a:r>
              <a:rPr lang="es-ES" sz="2000" b="1" dirty="0"/>
              <a:t>Culminamos 19 planes de negocio en las </a:t>
            </a:r>
            <a:r>
              <a:rPr lang="es-ES" sz="2000" dirty="0"/>
              <a:t>provincias de Cajamarca, Cajabamba, San Miguel, Hualgayoc, Chota, Cutervo, Jaén y San Ignacio, en las </a:t>
            </a:r>
            <a:r>
              <a:rPr lang="es-ES" sz="2000" b="1" dirty="0"/>
              <a:t>cadenas productivas de café, cacao, leche, productos lácteos, cuyes y palta</a:t>
            </a:r>
            <a:r>
              <a:rPr lang="es-ES" sz="2000" dirty="0"/>
              <a:t>, con una inversión de 1, 263,472 soles </a:t>
            </a:r>
            <a:r>
              <a:rPr lang="es-ES" sz="2000" b="1" dirty="0"/>
              <a:t>beneficiando a 352 familias y dinamizando su economía</a:t>
            </a:r>
            <a:r>
              <a:rPr lang="es-ES" sz="2000" dirty="0"/>
              <a:t>. </a:t>
            </a:r>
          </a:p>
          <a:p>
            <a:pPr marL="182563" indent="-182563" algn="just"/>
            <a:endParaRPr lang="es-ES" sz="2000" dirty="0"/>
          </a:p>
          <a:p>
            <a:pPr marL="182563" indent="-182563" algn="just"/>
            <a:r>
              <a:rPr lang="es-ES" sz="2000" dirty="0">
                <a:solidFill>
                  <a:schemeClr val="tx1"/>
                </a:solidFill>
              </a:rPr>
              <a:t>Para este año estamos designando 5 millones de soles para el concurso de PROCOMPITE en toda la región.</a:t>
            </a:r>
          </a:p>
          <a:p>
            <a:pPr marL="182563" indent="-182563" algn="just"/>
            <a:endParaRPr lang="es-ES" sz="2400" b="1" dirty="0">
              <a:solidFill>
                <a:srgbClr val="FF0000"/>
              </a:solidFill>
            </a:endParaRPr>
          </a:p>
          <a:p>
            <a:pPr marL="182563" indent="-182563" algn="just"/>
            <a:endParaRPr lang="es-ES" sz="2400" b="1" dirty="0">
              <a:solidFill>
                <a:srgbClr val="FF0000"/>
              </a:solidFill>
            </a:endParaRPr>
          </a:p>
          <a:p>
            <a:pPr marL="182563" indent="-182563" algn="just"/>
            <a:endParaRPr lang="es-ES" sz="24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s-ES" sz="2400" b="1" dirty="0">
              <a:solidFill>
                <a:srgbClr val="FF0000"/>
              </a:solidFill>
            </a:endParaRPr>
          </a:p>
          <a:p>
            <a:pPr marL="182563" indent="-182563" algn="just"/>
            <a:endParaRPr lang="es-ES" sz="24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s-PE" sz="2000" dirty="0"/>
          </a:p>
        </p:txBody>
      </p:sp>
      <p:pic>
        <p:nvPicPr>
          <p:cNvPr id="2050" name="Picture 2" descr="D:\premiacion empresarios diciembre 2024\1C4A7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52" y="2082373"/>
            <a:ext cx="5165598" cy="341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8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el sector Educación 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801" y="6393140"/>
            <a:ext cx="3543607" cy="464860"/>
          </a:xfrm>
          <a:prstGeom prst="rect">
            <a:avLst/>
          </a:prstGeom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220972" y="941112"/>
            <a:ext cx="11497596" cy="108052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1" dirty="0"/>
              <a:t>16 proyectos en ejecución de infraestructura educativa, por un monto de inversión de S/ 499,802,159 en la provincia de Cajamarca, Chota, </a:t>
            </a:r>
            <a:r>
              <a:rPr lang="es-ES" sz="1800" b="1" dirty="0" err="1"/>
              <a:t>Contumazá</a:t>
            </a:r>
            <a:r>
              <a:rPr lang="es-ES" sz="1800" b="1" dirty="0"/>
              <a:t>, </a:t>
            </a:r>
            <a:r>
              <a:rPr lang="es-ES" sz="1800" b="1" dirty="0" err="1"/>
              <a:t>Cutervo</a:t>
            </a:r>
            <a:r>
              <a:rPr lang="es-ES" sz="1800" b="1" dirty="0"/>
              <a:t>, </a:t>
            </a:r>
            <a:r>
              <a:rPr lang="es-ES" sz="1800" b="1" dirty="0" err="1"/>
              <a:t>Hualgayoc</a:t>
            </a:r>
            <a:r>
              <a:rPr lang="es-ES" sz="1800" b="1" dirty="0"/>
              <a:t>, Jaén, San Ignacio, San Marcos y San Pablo, que beneficiarán a 36,955 personas.</a:t>
            </a:r>
          </a:p>
          <a:p>
            <a:pPr algn="just"/>
            <a:endParaRPr lang="es-ES" sz="1800" b="1" dirty="0"/>
          </a:p>
          <a:p>
            <a:pPr algn="just"/>
            <a:endParaRPr lang="es-PE" sz="1800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01145"/>
              </p:ext>
            </p:extLst>
          </p:nvPr>
        </p:nvGraphicFramePr>
        <p:xfrm>
          <a:off x="407368" y="2256982"/>
          <a:ext cx="11311200" cy="384308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685367">
                  <a:extLst>
                    <a:ext uri="{9D8B030D-6E8A-4147-A177-3AD203B41FA5}">
                      <a16:colId xmlns:a16="http://schemas.microsoft.com/office/drawing/2014/main" val="412353968"/>
                    </a:ext>
                  </a:extLst>
                </a:gridCol>
                <a:gridCol w="7246820">
                  <a:extLst>
                    <a:ext uri="{9D8B030D-6E8A-4147-A177-3AD203B41FA5}">
                      <a16:colId xmlns:a16="http://schemas.microsoft.com/office/drawing/2014/main" val="775246209"/>
                    </a:ext>
                  </a:extLst>
                </a:gridCol>
                <a:gridCol w="1508868">
                  <a:extLst>
                    <a:ext uri="{9D8B030D-6E8A-4147-A177-3AD203B41FA5}">
                      <a16:colId xmlns:a16="http://schemas.microsoft.com/office/drawing/2014/main" val="3716806484"/>
                    </a:ext>
                  </a:extLst>
                </a:gridCol>
                <a:gridCol w="1870145">
                  <a:extLst>
                    <a:ext uri="{9D8B030D-6E8A-4147-A177-3AD203B41FA5}">
                      <a16:colId xmlns:a16="http://schemas.microsoft.com/office/drawing/2014/main" val="1375210264"/>
                    </a:ext>
                  </a:extLst>
                </a:gridCol>
              </a:tblGrid>
              <a:tr h="119039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N°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NOMBRE DEL PROYECTO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effectLst/>
                        </a:rPr>
                        <a:t>MONTO DE INVERSIÓN (S/)</a:t>
                      </a:r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>
                          <a:effectLst/>
                        </a:rPr>
                        <a:t>% DE EJECUCIÓN DE AVANCE FÍSICO ACUMULADO AL 2025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681279"/>
                  </a:ext>
                </a:extLst>
              </a:tr>
              <a:tr h="63721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000" u="none" strike="noStrike">
                          <a:effectLst/>
                        </a:rPr>
                        <a:t>1</a:t>
                      </a:r>
                      <a:endParaRPr lang="es-P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CONSTRUCCIÓN</a:t>
                      </a:r>
                      <a:r>
                        <a:rPr lang="es-ES" sz="160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 </a:t>
                      </a:r>
                      <a:r>
                        <a:rPr lang="es-E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CENTRO DE EDUCACION TECNICO PRODUCTIVA (CETPRO) SAN JOSE OBRERO, DISTRITO DE CAJAMARCA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6,064,059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98.50%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400496"/>
                  </a:ext>
                </a:extLst>
              </a:tr>
              <a:tr h="63721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2000" u="none" strike="noStrike">
                          <a:effectLst/>
                        </a:rPr>
                        <a:t>2</a:t>
                      </a:r>
                      <a:endParaRPr lang="es-PE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CONSTRUCCIÓN DE LA I.E. PUBLICA MILITAR GENERAL DE DIVISION RAFAEL HOYOS RUBIO CHUCOPAMPA DEL DISTRITO DE JESUS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46,341,638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41.70%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9841504"/>
                  </a:ext>
                </a:extLst>
              </a:tr>
              <a:tr h="71792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CONTRUCCION DE INSTITUCIONES</a:t>
                      </a:r>
                      <a:r>
                        <a:rPr lang="es-ES" sz="1600" u="none" strike="noStrike" baseline="0" dirty="0">
                          <a:effectLst/>
                        </a:rPr>
                        <a:t> </a:t>
                      </a:r>
                      <a:r>
                        <a:rPr lang="es-ES" sz="1600" u="none" strike="noStrike" dirty="0">
                          <a:effectLst/>
                        </a:rPr>
                        <a:t>EDUCATIVAS PRIMARIA ESCOLARIZADA EN LAS LOCALIDADES DE EL NOGAL, PUENTECILLA, LA UNIÓN, CHACAPAMPA PROVINCIA DE CHOTA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13,742,849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97.1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1501797"/>
                  </a:ext>
                </a:extLst>
              </a:tr>
              <a:tr h="63721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CONTRUCCIÓN DE LA I.E.S. JOSE ANTONIO ENCINAS DEL C.P. CADMALCA ALTO DEL DISTRITO DE LAJAS - PROVINCIA DE CHOTA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</a:rPr>
                        <a:t>15,158,523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 dirty="0">
                          <a:effectLst/>
                        </a:rPr>
                        <a:t>75.2</a:t>
                      </a:r>
                      <a:endParaRPr lang="es-P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83890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00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Educación 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330531"/>
              </p:ext>
            </p:extLst>
          </p:nvPr>
        </p:nvGraphicFramePr>
        <p:xfrm>
          <a:off x="551383" y="1103495"/>
          <a:ext cx="10946349" cy="478950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94640">
                  <a:extLst>
                    <a:ext uri="{9D8B030D-6E8A-4147-A177-3AD203B41FA5}">
                      <a16:colId xmlns:a16="http://schemas.microsoft.com/office/drawing/2014/main" val="2471342796"/>
                    </a:ext>
                  </a:extLst>
                </a:gridCol>
                <a:gridCol w="8402264">
                  <a:extLst>
                    <a:ext uri="{9D8B030D-6E8A-4147-A177-3AD203B41FA5}">
                      <a16:colId xmlns:a16="http://schemas.microsoft.com/office/drawing/2014/main" val="1754849078"/>
                    </a:ext>
                  </a:extLst>
                </a:gridCol>
                <a:gridCol w="1749445">
                  <a:extLst>
                    <a:ext uri="{9D8B030D-6E8A-4147-A177-3AD203B41FA5}">
                      <a16:colId xmlns:a16="http://schemas.microsoft.com/office/drawing/2014/main" val="3993952380"/>
                    </a:ext>
                  </a:extLst>
                </a:gridCol>
              </a:tblGrid>
              <a:tr h="63186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N°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NOMBRE DEL PROYECTO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MONTO DE INVERSIÓN (S/)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477230"/>
                  </a:ext>
                </a:extLst>
              </a:tr>
              <a:tr h="5720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  <a:latin typeface="+mn-lt"/>
                        </a:rPr>
                        <a:t>6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MEJORAMIENTO Y AMPLIACIÓN DEL SERVICIO EDUCATIVO ESCOLARIZADO  DE NIVEL SECUNDARIO DE LA IE. SAN ISIDRO EN EL DISTRITO DE YONAN , IE GRAN GUZMANGO CAPAC EN EL DISTRITO DE CHILETE, PROVINCIA DE CONTUMAZA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27,892,153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extLst>
                  <a:ext uri="{0D108BD9-81ED-4DB2-BD59-A6C34878D82A}">
                    <a16:rowId xmlns:a16="http://schemas.microsoft.com/office/drawing/2014/main" val="497373054"/>
                  </a:ext>
                </a:extLst>
              </a:tr>
              <a:tr h="5720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  <a:latin typeface="+mn-lt"/>
                        </a:rPr>
                        <a:t>7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  <a:latin typeface="+mn-lt"/>
                        </a:rPr>
                        <a:t>MEJORAMIENTO DE LOS SERVICIOS DE LA I.E.INICIAL, PRIMARIA Y SECUNDARIA FE Y ALEGRIA 69 DISTRITO DE CUTERVO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52,980,577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extLst>
                  <a:ext uri="{0D108BD9-81ED-4DB2-BD59-A6C34878D82A}">
                    <a16:rowId xmlns:a16="http://schemas.microsoft.com/office/drawing/2014/main" val="2993703693"/>
                  </a:ext>
                </a:extLst>
              </a:tr>
              <a:tr h="63186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  <a:latin typeface="+mn-lt"/>
                        </a:rPr>
                        <a:t>8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MEJORAMIENTO Y AMPLIACIÓN DEL SERVICIO EDUCATIVO DE LAS INSTITUCIONES EDUCATIVAS DEL NIVEL PRIMARIO N 10837 CONGONA, N 16963 NUEVO PORVENIR DE ALIFIACO, N 10261 HUANGASHANGA Y N 10746 QUILAGAN, DE LOS DISTRITOS DE CUTERVO Y QUEROCOTILLO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30,598,434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extLst>
                  <a:ext uri="{0D108BD9-81ED-4DB2-BD59-A6C34878D82A}">
                    <a16:rowId xmlns:a16="http://schemas.microsoft.com/office/drawing/2014/main" val="386467718"/>
                  </a:ext>
                </a:extLst>
              </a:tr>
              <a:tr h="5720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  <a:latin typeface="+mn-lt"/>
                        </a:rPr>
                        <a:t>9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CREACION DEL SERVICIO EDUCATIVO EN LA I.E. N 82663 APLICACION ANEXA AL ISEP BAMBAMARCA, DE LA LOCALIDAD DE MAYGASBAMBA, DISTRITO DE BAMBAMARCA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12,708,843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extLst>
                  <a:ext uri="{0D108BD9-81ED-4DB2-BD59-A6C34878D82A}">
                    <a16:rowId xmlns:a16="http://schemas.microsoft.com/office/drawing/2014/main" val="3516396189"/>
                  </a:ext>
                </a:extLst>
              </a:tr>
              <a:tr h="5720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  <a:latin typeface="+mn-lt"/>
                        </a:rPr>
                        <a:t>10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MEJORAMIENTO Y AMPLIACION DEL SERVICIO EDUCATIVO EN LAS INSTITUCIONES EDUCATIVAS I.E. N 16097, I.E. N 17432, I.E. N 16844, DE LOS CASERIOS JORONGA ALTO, NUEVO ORIENTE Y BOLIVAR EN EL DISTRITO DE COLASAY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15,517,848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extLst>
                  <a:ext uri="{0D108BD9-81ED-4DB2-BD59-A6C34878D82A}">
                    <a16:rowId xmlns:a16="http://schemas.microsoft.com/office/drawing/2014/main" val="1129311493"/>
                  </a:ext>
                </a:extLst>
              </a:tr>
              <a:tr h="5720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  <a:latin typeface="+mn-lt"/>
                        </a:rPr>
                        <a:t>11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MEJORAMIENTO Y AMPLIACION DEL SERVICIO DE EDUCACION EN LA I.E.P.S.M ALFONSO VILLANUEVA PINILLOS. DISTRITO DE JAEN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94,552,935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extLst>
                  <a:ext uri="{0D108BD9-81ED-4DB2-BD59-A6C34878D82A}">
                    <a16:rowId xmlns:a16="http://schemas.microsoft.com/office/drawing/2014/main" val="2167291511"/>
                  </a:ext>
                </a:extLst>
              </a:tr>
              <a:tr h="5720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600" u="none" strike="noStrike">
                          <a:effectLst/>
                          <a:latin typeface="+mn-lt"/>
                        </a:rPr>
                        <a:t>12</a:t>
                      </a:r>
                      <a:endParaRPr lang="es-PE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CONSTRUCCION DE COBERTURA DE INSTALACIONES DEPORTIVAS; EN ONCE II.EE. PRIMARIA, II.EE. SECUNDARIA A NIVEL PROVINCIAL (CAJAMARCA - JAEN)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8,789,139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556" marR="8556" marT="8556" marB="0" anchor="ctr"/>
                </a:tc>
                <a:extLst>
                  <a:ext uri="{0D108BD9-81ED-4DB2-BD59-A6C34878D82A}">
                    <a16:rowId xmlns:a16="http://schemas.microsoft.com/office/drawing/2014/main" val="404160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9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de Educación en Ejecución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601624"/>
              </p:ext>
            </p:extLst>
          </p:nvPr>
        </p:nvGraphicFramePr>
        <p:xfrm>
          <a:off x="623391" y="1052734"/>
          <a:ext cx="10806608" cy="503899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84498">
                  <a:extLst>
                    <a:ext uri="{9D8B030D-6E8A-4147-A177-3AD203B41FA5}">
                      <a16:colId xmlns:a16="http://schemas.microsoft.com/office/drawing/2014/main" val="3037493023"/>
                    </a:ext>
                  </a:extLst>
                </a:gridCol>
                <a:gridCol w="8294998">
                  <a:extLst>
                    <a:ext uri="{9D8B030D-6E8A-4147-A177-3AD203B41FA5}">
                      <a16:colId xmlns:a16="http://schemas.microsoft.com/office/drawing/2014/main" val="2847969727"/>
                    </a:ext>
                  </a:extLst>
                </a:gridCol>
                <a:gridCol w="1727112">
                  <a:extLst>
                    <a:ext uri="{9D8B030D-6E8A-4147-A177-3AD203B41FA5}">
                      <a16:colId xmlns:a16="http://schemas.microsoft.com/office/drawing/2014/main" val="3531308333"/>
                    </a:ext>
                  </a:extLst>
                </a:gridCol>
              </a:tblGrid>
              <a:tr h="101997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50" b="1" u="none" strike="noStrike" dirty="0">
                          <a:effectLst/>
                          <a:latin typeface="+mn-lt"/>
                        </a:rPr>
                        <a:t>N°</a:t>
                      </a:r>
                      <a:endParaRPr lang="es-PE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NOMBRE DEL PROYECTO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+mn-lt"/>
                        </a:rPr>
                        <a:t>MONTO DE INVERSIÓN (S/)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14393"/>
                  </a:ext>
                </a:extLst>
              </a:tr>
              <a:tr h="100475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+mn-lt"/>
                        </a:rPr>
                        <a:t>13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MEJORAMIENTO DE LOS SERVICIOS EDUCATIVOS DE NIVEL PRIMARIO Y SECUNDARIO EN LA IE 16524 COMUNIDAD NATIVA LOS NARANJOS, DISTRITO DE SAN JOSE DE LOURDES, PROVINCIA DE SAN IGNACIO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16,011,331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6865872"/>
                  </a:ext>
                </a:extLst>
              </a:tr>
              <a:tr h="100475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+mn-lt"/>
                        </a:rPr>
                        <a:t>14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MEJORAMIENTO DEL SERVICIO DE EDUCACION PRIMARIA Y SECUNDARIA DE LA I.E. N° 16470 SAN IGNACIO DE LOYOLA, DISTRITO DE SAN IGNACIO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108,598,739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8144390"/>
                  </a:ext>
                </a:extLst>
              </a:tr>
              <a:tr h="100475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+mn-lt"/>
                        </a:rPr>
                        <a:t>15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MEJORAMIENTO DEL SERVICIO EDUCATIVO DE NIVEL PRIMARIO ESCOLARIZADA EN LAS LOCALIDADES: CHUQUIAMO Y SAPARCON DEL DISTRITO DE PEDRO GÁLVEZ Y AGUAS CALIENTES DEL DISTRITO DE EDUARDO VILLANUEVA; EN LA PROVINCIA DE SAN MARCOS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+mn-lt"/>
                        </a:rPr>
                        <a:t>11,913,421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1932830"/>
                  </a:ext>
                </a:extLst>
              </a:tr>
              <a:tr h="100475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+mn-lt"/>
                        </a:rPr>
                        <a:t>16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>
                          <a:effectLst/>
                          <a:latin typeface="+mn-lt"/>
                        </a:rPr>
                        <a:t>MEJORAMIENTO DEL SERVICIO EDUCATIVO EN LAS INSTITUCIONES EDUCATIVAS DE NIVEL PRIMARIO EN LAS LOCALIDADES DE CHONTA BAJA, PAMPA DE SAN LUIS, EL PORVENIR Y LAS VIZCACHAS, EN LA PROVINCIA DE SAN PABLO </a:t>
                      </a:r>
                      <a:endParaRPr lang="es-E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+mn-lt"/>
                        </a:rPr>
                        <a:t>27,656,081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64231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5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2 Rectángulo"/>
          <p:cNvSpPr/>
          <p:nvPr/>
        </p:nvSpPr>
        <p:spPr>
          <a:xfrm>
            <a:off x="856070" y="1988840"/>
            <a:ext cx="5753735" cy="204877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96" tIns="121896" rIns="121896" bIns="121896" numCol="1" spcCol="1271" anchor="ctr" anchorCtr="0">
            <a:noAutofit/>
          </a:bodyPr>
          <a:lstStyle/>
          <a:p>
            <a:pPr defTabSz="14221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6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VIVIENDA Y SANEAMIENTO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D62E49-173F-47B3-B553-ED370E861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196752"/>
            <a:ext cx="4651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29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278041" y="2055307"/>
            <a:ext cx="8719861" cy="410945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/>
              <a:t>145 equipos de cloración instalados</a:t>
            </a:r>
            <a:r>
              <a:rPr lang="es-ES" sz="2000" dirty="0"/>
              <a:t> en sistemas de agua en la zona rural, beneficiando a</a:t>
            </a:r>
            <a:r>
              <a:rPr lang="es-ES" sz="2000" b="1" dirty="0"/>
              <a:t> 7,810 familias</a:t>
            </a:r>
            <a:r>
              <a:rPr lang="es-ES" sz="2000" dirty="0"/>
              <a:t>,</a:t>
            </a:r>
            <a:r>
              <a:rPr lang="es-ES" sz="2000" b="1" dirty="0"/>
              <a:t> </a:t>
            </a:r>
            <a:r>
              <a:rPr lang="es-ES" sz="2000" dirty="0"/>
              <a:t>en </a:t>
            </a:r>
            <a:r>
              <a:rPr lang="es-ES" sz="2000" b="1" dirty="0"/>
              <a:t>18 distritos </a:t>
            </a:r>
            <a:r>
              <a:rPr lang="es-ES" sz="2000" dirty="0"/>
              <a:t>de la región Cajamarca.</a:t>
            </a:r>
          </a:p>
          <a:p>
            <a:pPr algn="just"/>
            <a:r>
              <a:rPr lang="es-ES" sz="2000" b="1" dirty="0"/>
              <a:t>436 análisis de calidad de Agua </a:t>
            </a:r>
            <a:r>
              <a:rPr lang="es-ES" sz="2000" dirty="0"/>
              <a:t>en sistemas de agua de la zona rural, que beneficiarán a</a:t>
            </a:r>
            <a:r>
              <a:rPr lang="es-ES" sz="2000" b="1" dirty="0"/>
              <a:t> 220 sistemas de agua potable, </a:t>
            </a:r>
            <a:r>
              <a:rPr lang="es-ES" sz="2000" dirty="0"/>
              <a:t>para la instalación de equipos de cloración en el presente año, atendiendo a </a:t>
            </a:r>
            <a:r>
              <a:rPr lang="es-ES" sz="2000" b="1" dirty="0"/>
              <a:t>10,950 familias</a:t>
            </a:r>
            <a:r>
              <a:rPr lang="es-ES" sz="2000" dirty="0"/>
              <a:t> de la región Cajamarca.</a:t>
            </a:r>
          </a:p>
          <a:p>
            <a:pPr algn="just"/>
            <a:r>
              <a:rPr lang="es-ES" sz="2000" b="1" dirty="0"/>
              <a:t>10 mantenimientos correctivos, </a:t>
            </a:r>
            <a:r>
              <a:rPr lang="es-ES" sz="2000" dirty="0"/>
              <a:t>realizados en sistemas de agua potable de </a:t>
            </a:r>
            <a:r>
              <a:rPr lang="es-ES" sz="2000" b="1" dirty="0"/>
              <a:t>05 distritos</a:t>
            </a:r>
            <a:r>
              <a:rPr lang="es-ES" sz="2000" dirty="0"/>
              <a:t> de la región, beneficiando aproximadamente a</a:t>
            </a:r>
            <a:r>
              <a:rPr lang="es-ES" sz="2000" b="1" dirty="0"/>
              <a:t> 540 familias</a:t>
            </a:r>
            <a:r>
              <a:rPr lang="es-ES" sz="2000" dirty="0"/>
              <a:t>.</a:t>
            </a:r>
            <a:endParaRPr lang="es-PE" sz="2000" dirty="0"/>
          </a:p>
        </p:txBody>
      </p:sp>
      <p:sp>
        <p:nvSpPr>
          <p:cNvPr id="17" name="Rectángulo 4"/>
          <p:cNvSpPr/>
          <p:nvPr/>
        </p:nvSpPr>
        <p:spPr>
          <a:xfrm>
            <a:off x="9264353" y="1821299"/>
            <a:ext cx="2511285" cy="1502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8"/>
          <p:cNvSpPr/>
          <p:nvPr/>
        </p:nvSpPr>
        <p:spPr>
          <a:xfrm>
            <a:off x="9264353" y="3360246"/>
            <a:ext cx="2511285" cy="1502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ángulo 11"/>
          <p:cNvSpPr/>
          <p:nvPr/>
        </p:nvSpPr>
        <p:spPr>
          <a:xfrm>
            <a:off x="9269432" y="5011101"/>
            <a:ext cx="2511285" cy="1502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Vivienda Construcción y Saneamiento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Agua Potable y Saneamiento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3" name="Imagen 2" descr="Imagen que contiene pasto, exterior, persona, cerca&#10;&#10;Descripción generada automáticamente">
            <a:extLst>
              <a:ext uri="{FF2B5EF4-FFF2-40B4-BE49-F238E27FC236}">
                <a16:creationId xmlns:a16="http://schemas.microsoft.com/office/drawing/2014/main" id="{E7D226C9-DC36-9211-B3F0-392DD2ECA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334" y="1869116"/>
            <a:ext cx="2431314" cy="147275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6D388D8-13DA-5392-6A50-E25F005A20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20" y="3426337"/>
            <a:ext cx="2391329" cy="136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D8D33F-3354-9596-F2F3-6BF7BA382B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20" y="5020721"/>
            <a:ext cx="2391329" cy="1438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80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3238" y="2405015"/>
            <a:ext cx="5766623" cy="2047975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48" tIns="121848" rIns="121848" bIns="121848" numCol="1" spcCol="1271" anchor="ctr" anchorCtr="0">
            <a:noAutofit/>
          </a:bodyPr>
          <a:lstStyle/>
          <a:p>
            <a:pPr defTabSz="1421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697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PROYECTOS EN EJECUCIÓN</a:t>
            </a:r>
            <a:endParaRPr lang="es-ES" sz="6697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60" y="1197626"/>
            <a:ext cx="4649607" cy="44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433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Agua y Saneamiento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600074" y="941112"/>
            <a:ext cx="11118493" cy="108052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1" dirty="0"/>
              <a:t>03 proyectos en ejecución para el mejoramiento de servicios de agua y saneamiento, por un monto de inversión de S/ 161,137,623 en las provincias de Chota, </a:t>
            </a:r>
            <a:r>
              <a:rPr lang="es-ES" sz="1800" b="1" dirty="0" err="1"/>
              <a:t>Hualgayoc</a:t>
            </a:r>
            <a:r>
              <a:rPr lang="es-ES" sz="1800" b="1" dirty="0"/>
              <a:t> y </a:t>
            </a:r>
            <a:r>
              <a:rPr lang="es-ES" sz="1800" b="1" dirty="0" err="1"/>
              <a:t>Cutervo</a:t>
            </a:r>
            <a:r>
              <a:rPr lang="es-ES" sz="1800" b="1" dirty="0"/>
              <a:t>, que beneficiarán a 17,744 personas.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307942"/>
              </p:ext>
            </p:extLst>
          </p:nvPr>
        </p:nvGraphicFramePr>
        <p:xfrm>
          <a:off x="579958" y="2110445"/>
          <a:ext cx="11050067" cy="452952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34467">
                  <a:extLst>
                    <a:ext uri="{9D8B030D-6E8A-4147-A177-3AD203B41FA5}">
                      <a16:colId xmlns:a16="http://schemas.microsoft.com/office/drawing/2014/main" val="2550800949"/>
                    </a:ext>
                  </a:extLst>
                </a:gridCol>
                <a:gridCol w="5856680">
                  <a:extLst>
                    <a:ext uri="{9D8B030D-6E8A-4147-A177-3AD203B41FA5}">
                      <a16:colId xmlns:a16="http://schemas.microsoft.com/office/drawing/2014/main" val="3263345374"/>
                    </a:ext>
                  </a:extLst>
                </a:gridCol>
                <a:gridCol w="1721887">
                  <a:extLst>
                    <a:ext uri="{9D8B030D-6E8A-4147-A177-3AD203B41FA5}">
                      <a16:colId xmlns:a16="http://schemas.microsoft.com/office/drawing/2014/main" val="318665186"/>
                    </a:ext>
                  </a:extLst>
                </a:gridCol>
                <a:gridCol w="1241000">
                  <a:extLst>
                    <a:ext uri="{9D8B030D-6E8A-4147-A177-3AD203B41FA5}">
                      <a16:colId xmlns:a16="http://schemas.microsoft.com/office/drawing/2014/main" val="3313357087"/>
                    </a:ext>
                  </a:extLst>
                </a:gridCol>
                <a:gridCol w="1696033">
                  <a:extLst>
                    <a:ext uri="{9D8B030D-6E8A-4147-A177-3AD203B41FA5}">
                      <a16:colId xmlns:a16="http://schemas.microsoft.com/office/drawing/2014/main" val="3994142619"/>
                    </a:ext>
                  </a:extLst>
                </a:gridCol>
              </a:tblGrid>
              <a:tr h="4121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N°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NOMBRE DEL PROYECTO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MONTO DE INVERSIÓN (S/)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BENEFICIARIOS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% DE EJECUCIÓN DE AVANCE FÍSICO ACUMULADO AL 2025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277520"/>
                  </a:ext>
                </a:extLst>
              </a:tr>
              <a:tr h="4031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 dirty="0">
                          <a:effectLst/>
                        </a:rPr>
                        <a:t>CANTIDAD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777965"/>
                  </a:ext>
                </a:extLst>
              </a:tr>
              <a:tr h="81536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>
                          <a:effectLst/>
                        </a:rPr>
                        <a:t>MEJORAMIENTO DE UNIDADES BASICAS DE SANEAMIENTO EN LAS COMUNIDADES DE PINGOBAMBA ALTO, PINGOBAMBA BAJO, PINGOBAMBA DOÑA ANA, PINGOBAMBA TORIL Y PINGOBAMBA BEDOYA, DEL DISTRITO DE CHOTA</a:t>
                      </a:r>
                      <a:endParaRPr lang="es-E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9,064,572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1,832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67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60155393"/>
                  </a:ext>
                </a:extLst>
              </a:tr>
              <a:tr h="1621727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2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 MEJORAMIENTO Y AMPLIACION DEL SERVICIO DE AGUA POTABLE Y SANEAMIENTO BASICO MEDIANTE UNIDADES BASICAS DE SANEAMIENTO EN LAS LOCALIDADES DE AUQUE EL MIRADOR, MACHAYPUNGO BAJO, MACHAYPUNGO ALTO, SAN ANTONIO ALTO - FRUTILLOPAMPA SECTOR II,III,IV Y V DISTRITO DE BAMBAMARCA, PAMPA LA LAGUNA Y LA SAMANA, DISTRITO DE CHOTA, EN LAS PROVINCIAS DE CHOTA Y HUALGAYOC DEL DEPARTAMENTO DE CAJAMARCA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68,254,601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1,134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13.6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7447256"/>
                  </a:ext>
                </a:extLst>
              </a:tr>
              <a:tr h="457003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3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600" u="none" strike="noStrike" dirty="0">
                          <a:effectLst/>
                        </a:rPr>
                        <a:t> MEJORAMIENTO Y AMPLIACION DEL SERVICIO DE AGUA POTABLE Y SANEAMIENTO EN 14 LOCALIDADES, PROVINCIA DE CUTERVO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83,818,450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14778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99.00%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1969155"/>
                  </a:ext>
                </a:extLst>
              </a:tr>
              <a:tr h="27182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161,137,623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17,744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1400" u="none" strike="noStrike" dirty="0">
                          <a:effectLst/>
                        </a:rPr>
                        <a:t> 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659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4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2 Rectángulo"/>
          <p:cNvSpPr/>
          <p:nvPr/>
        </p:nvSpPr>
        <p:spPr>
          <a:xfrm>
            <a:off x="856071" y="1988840"/>
            <a:ext cx="5264820" cy="204877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96" tIns="121896" rIns="121896" bIns="121896" numCol="1" spcCol="1271" anchor="ctr" anchorCtr="0">
            <a:noAutofit/>
          </a:bodyPr>
          <a:lstStyle/>
          <a:p>
            <a:pPr defTabSz="14221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DIMENSIÓN AMBIENTAL </a:t>
            </a:r>
            <a:endParaRPr lang="es-ES" sz="67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D62E49-173F-47B3-B553-ED370E861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196752"/>
            <a:ext cx="4651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07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188904" y="2117036"/>
            <a:ext cx="8912136" cy="393493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1800" b="1" dirty="0">
                <a:solidFill>
                  <a:schemeClr val="tx1"/>
                </a:solidFill>
              </a:rPr>
              <a:t>Análisis y monitoreo de 450 sistemas de Agua Potable</a:t>
            </a:r>
            <a:r>
              <a:rPr lang="es-PE" sz="1800" dirty="0">
                <a:solidFill>
                  <a:schemeClr val="tx1"/>
                </a:solidFill>
              </a:rPr>
              <a:t> con la Dirección Regional de Vivienda, Construcción y Saneamiento, en la zona rural de las 13 provincias de la región, en el marco de la actividad “Potabilización y Otra Formas de Desinfección” con el Programa Nacional de Saneamiento Rural (PNSR).</a:t>
            </a:r>
          </a:p>
          <a:p>
            <a:pPr marL="0" indent="0" algn="just">
              <a:buNone/>
            </a:pPr>
            <a:endParaRPr lang="es-PE" sz="1800" dirty="0">
              <a:solidFill>
                <a:schemeClr val="tx1"/>
              </a:solidFill>
            </a:endParaRPr>
          </a:p>
          <a:p>
            <a:pPr algn="just"/>
            <a:r>
              <a:rPr lang="es-ES" sz="1800" b="1" dirty="0">
                <a:solidFill>
                  <a:schemeClr val="tx1"/>
                </a:solidFill>
              </a:rPr>
              <a:t>Toma de muestra y análisis </a:t>
            </a:r>
            <a:r>
              <a:rPr lang="es-ES" sz="1800" dirty="0">
                <a:solidFill>
                  <a:schemeClr val="tx1"/>
                </a:solidFill>
              </a:rPr>
              <a:t>de dos mil (2000) Sistemas de Agua Potable en las </a:t>
            </a:r>
            <a:r>
              <a:rPr lang="es-ES" sz="1800" b="1" dirty="0">
                <a:solidFill>
                  <a:schemeClr val="tx1"/>
                </a:solidFill>
              </a:rPr>
              <a:t>13 provincias de la región Cajamarca.</a:t>
            </a:r>
          </a:p>
          <a:p>
            <a:pPr marL="0" indent="0" algn="just">
              <a:buNone/>
            </a:pPr>
            <a:endParaRPr lang="es-PE" sz="1800" dirty="0">
              <a:solidFill>
                <a:schemeClr val="tx1"/>
              </a:solidFill>
            </a:endParaRPr>
          </a:p>
          <a:p>
            <a:pPr algn="just"/>
            <a:r>
              <a:rPr lang="es-ES" sz="1800" b="1" dirty="0">
                <a:solidFill>
                  <a:schemeClr val="tx1"/>
                </a:solidFill>
              </a:rPr>
              <a:t>Capacitación a Instituciones públicas y comités de vigilancia de agua, </a:t>
            </a:r>
            <a:r>
              <a:rPr lang="es-ES" sz="1800" dirty="0">
                <a:solidFill>
                  <a:schemeClr val="tx1"/>
                </a:solidFill>
              </a:rPr>
              <a:t>en temas relacionado al muestreo de agua para uso y consumo humano y natural. Asimismo, se les entregó un kit de monitoreo para realizar la toma de muestra ante una probable contaminación del recurso hídrico.</a:t>
            </a:r>
          </a:p>
          <a:p>
            <a:pPr algn="just"/>
            <a:endParaRPr lang="es-PE" sz="1800" dirty="0">
              <a:solidFill>
                <a:schemeClr val="tx1"/>
              </a:solidFill>
            </a:endParaRPr>
          </a:p>
          <a:p>
            <a:pPr algn="just"/>
            <a:endParaRPr lang="es-PE" sz="1800" dirty="0">
              <a:solidFill>
                <a:schemeClr val="tx1"/>
              </a:solidFill>
            </a:endParaRPr>
          </a:p>
        </p:txBody>
      </p:sp>
      <p:sp>
        <p:nvSpPr>
          <p:cNvPr id="17" name="Rectángulo 4"/>
          <p:cNvSpPr/>
          <p:nvPr/>
        </p:nvSpPr>
        <p:spPr>
          <a:xfrm>
            <a:off x="9264353" y="1821299"/>
            <a:ext cx="2511285" cy="1502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3"/>
          <p:cNvSpPr txBox="1"/>
          <p:nvPr/>
        </p:nvSpPr>
        <p:spPr>
          <a:xfrm>
            <a:off x="9427422" y="1966652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1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19" name="Rectángulo 8"/>
          <p:cNvSpPr/>
          <p:nvPr/>
        </p:nvSpPr>
        <p:spPr>
          <a:xfrm>
            <a:off x="9264353" y="3360246"/>
            <a:ext cx="2511285" cy="1502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9"/>
          <p:cNvSpPr txBox="1"/>
          <p:nvPr/>
        </p:nvSpPr>
        <p:spPr>
          <a:xfrm>
            <a:off x="9427422" y="3530673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2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23" name="Rectángulo 11"/>
          <p:cNvSpPr/>
          <p:nvPr/>
        </p:nvSpPr>
        <p:spPr>
          <a:xfrm>
            <a:off x="9269432" y="5011101"/>
            <a:ext cx="2511285" cy="150219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12"/>
          <p:cNvSpPr txBox="1"/>
          <p:nvPr/>
        </p:nvSpPr>
        <p:spPr>
          <a:xfrm>
            <a:off x="9427422" y="5087543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3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13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RECURSOS NATURALES Y GESTIÓN DEL MEDIO AMBIENTE</a:t>
            </a:r>
            <a:endParaRPr lang="es-PE" sz="1800" dirty="0">
              <a:solidFill>
                <a:schemeClr val="bg1"/>
              </a:solidFill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Laboratorio Regional del Agua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819559"/>
            <a:ext cx="2511284" cy="150393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352" y="3348142"/>
            <a:ext cx="2511284" cy="155919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8554" y="5007123"/>
            <a:ext cx="2511285" cy="14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3924" y="2405149"/>
            <a:ext cx="5765872" cy="2047708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32" tIns="121832" rIns="121832" bIns="121832" numCol="1" spcCol="1271" anchor="ctr" anchorCtr="0">
            <a:noAutofit/>
          </a:bodyPr>
          <a:lstStyle/>
          <a:p>
            <a:pPr defTabSz="14215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696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PROYECTOS EN EJECUCIÓN</a:t>
            </a:r>
            <a:endParaRPr lang="es-ES" sz="6696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48" y="1197917"/>
            <a:ext cx="4649002" cy="44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2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Desarrollo Económico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379047" y="2060849"/>
            <a:ext cx="6255669" cy="4263306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b="1" dirty="0"/>
              <a:t>3 </a:t>
            </a:r>
            <a:r>
              <a:rPr lang="es-PE" sz="2000" dirty="0"/>
              <a:t>Establecimientos de Salud en ejecución a nivel Regional, por un monto total de </a:t>
            </a:r>
            <a:r>
              <a:rPr lang="es-PE" sz="2000" b="1" dirty="0"/>
              <a:t>92,062,100 soles.</a:t>
            </a:r>
            <a:endParaRPr lang="es-PE" sz="2000" dirty="0"/>
          </a:p>
          <a:p>
            <a:pPr marL="0" indent="0" algn="just">
              <a:buNone/>
            </a:pP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b="1" dirty="0"/>
              <a:t>2 </a:t>
            </a:r>
            <a:r>
              <a:rPr lang="es-PE" sz="2000" dirty="0"/>
              <a:t>En Formulación de Estudios de Pre Inversión. (C.S. Cortegana y C.S. Pachacútec)</a:t>
            </a:r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b="1" dirty="0"/>
              <a:t>1 </a:t>
            </a:r>
            <a:r>
              <a:rPr lang="es-PE" sz="2000" dirty="0"/>
              <a:t>En construcción centro de salud </a:t>
            </a:r>
            <a:r>
              <a:rPr lang="es-PE" sz="2000" dirty="0" err="1"/>
              <a:t>Malcas</a:t>
            </a:r>
            <a:r>
              <a:rPr lang="es-PE" sz="2000" dirty="0"/>
              <a:t> provincia de </a:t>
            </a:r>
            <a:r>
              <a:rPr lang="es-PE" sz="2000" dirty="0" err="1"/>
              <a:t>Cajabamaba</a:t>
            </a:r>
            <a:r>
              <a:rPr lang="es-PE" sz="2000" dirty="0"/>
              <a:t>.</a:t>
            </a:r>
          </a:p>
          <a:p>
            <a:pPr marL="19050" indent="0" algn="just">
              <a:buNone/>
            </a:pPr>
            <a:endParaRPr lang="es-PE" sz="2000" dirty="0"/>
          </a:p>
        </p:txBody>
      </p:sp>
      <p:sp>
        <p:nvSpPr>
          <p:cNvPr id="13" name="3 CuadroTexto"/>
          <p:cNvSpPr txBox="1"/>
          <p:nvPr/>
        </p:nvSpPr>
        <p:spPr>
          <a:xfrm>
            <a:off x="379045" y="1043430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Promoción de la inversión privada – Obras por impuesto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reservorio agua cajabamba posta salud malcas\1C4A8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62" y="2082438"/>
            <a:ext cx="4027258" cy="333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84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 CuadroTexto"/>
          <p:cNvSpPr txBox="1"/>
          <p:nvPr/>
        </p:nvSpPr>
        <p:spPr>
          <a:xfrm>
            <a:off x="3071664" y="232637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Proyectos en Ejecución - Ambiente</a:t>
            </a:r>
            <a:endParaRPr lang="x-none" sz="1800" b="0" dirty="0">
              <a:solidFill>
                <a:schemeClr val="bg1"/>
              </a:solidFill>
            </a:endParaRPr>
          </a:p>
        </p:txBody>
      </p:sp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01" y="6091725"/>
            <a:ext cx="3543607" cy="464860"/>
          </a:xfrm>
          <a:prstGeom prst="rect">
            <a:avLst/>
          </a:prstGeom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278040" y="1078641"/>
            <a:ext cx="11497596" cy="1080525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1800" b="1" dirty="0"/>
              <a:t>01 proyecto en ejecución para la instalación y ampliación de los servicios </a:t>
            </a:r>
            <a:r>
              <a:rPr lang="es-ES" sz="1800" b="1" dirty="0" err="1"/>
              <a:t>ecosistémicos</a:t>
            </a:r>
            <a:r>
              <a:rPr lang="es-ES" sz="1800" b="1" dirty="0"/>
              <a:t>, por un monto de inversión de S/ 53,461,743 en la provincias de San Marcos, que beneficiarán a 36,905 habitantes.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16290"/>
              </p:ext>
            </p:extLst>
          </p:nvPr>
        </p:nvGraphicFramePr>
        <p:xfrm>
          <a:off x="589667" y="2439170"/>
          <a:ext cx="10874341" cy="258685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38117">
                  <a:extLst>
                    <a:ext uri="{9D8B030D-6E8A-4147-A177-3AD203B41FA5}">
                      <a16:colId xmlns:a16="http://schemas.microsoft.com/office/drawing/2014/main" val="1749484785"/>
                    </a:ext>
                  </a:extLst>
                </a:gridCol>
                <a:gridCol w="3345951">
                  <a:extLst>
                    <a:ext uri="{9D8B030D-6E8A-4147-A177-3AD203B41FA5}">
                      <a16:colId xmlns:a16="http://schemas.microsoft.com/office/drawing/2014/main" val="2107506340"/>
                    </a:ext>
                  </a:extLst>
                </a:gridCol>
                <a:gridCol w="2192849">
                  <a:extLst>
                    <a:ext uri="{9D8B030D-6E8A-4147-A177-3AD203B41FA5}">
                      <a16:colId xmlns:a16="http://schemas.microsoft.com/office/drawing/2014/main" val="274050089"/>
                    </a:ext>
                  </a:extLst>
                </a:gridCol>
                <a:gridCol w="1207826">
                  <a:extLst>
                    <a:ext uri="{9D8B030D-6E8A-4147-A177-3AD203B41FA5}">
                      <a16:colId xmlns:a16="http://schemas.microsoft.com/office/drawing/2014/main" val="1703253400"/>
                    </a:ext>
                  </a:extLst>
                </a:gridCol>
                <a:gridCol w="938117">
                  <a:extLst>
                    <a:ext uri="{9D8B030D-6E8A-4147-A177-3AD203B41FA5}">
                      <a16:colId xmlns:a16="http://schemas.microsoft.com/office/drawing/2014/main" val="219190523"/>
                    </a:ext>
                  </a:extLst>
                </a:gridCol>
                <a:gridCol w="938117">
                  <a:extLst>
                    <a:ext uri="{9D8B030D-6E8A-4147-A177-3AD203B41FA5}">
                      <a16:colId xmlns:a16="http://schemas.microsoft.com/office/drawing/2014/main" val="1169909175"/>
                    </a:ext>
                  </a:extLst>
                </a:gridCol>
                <a:gridCol w="1313364">
                  <a:extLst>
                    <a:ext uri="{9D8B030D-6E8A-4147-A177-3AD203B41FA5}">
                      <a16:colId xmlns:a16="http://schemas.microsoft.com/office/drawing/2014/main" val="3253995003"/>
                    </a:ext>
                  </a:extLst>
                </a:gridCol>
              </a:tblGrid>
              <a:tr h="5800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N°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NOMBRE DEL PROYECTO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PROVINCIA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MONTO DE INVERSIÓN (S/)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BENEFICIARIOS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S" sz="1400" b="1" u="none" strike="noStrike" dirty="0">
                          <a:effectLst/>
                        </a:rPr>
                        <a:t>% DE EJECUCIÓN DE AVANCE FÍSICO ACUMULADO AL 2025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806175"/>
                  </a:ext>
                </a:extLst>
              </a:tr>
              <a:tr h="580083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CANTIDAD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</a:rPr>
                        <a:t>UNIDAD DE MEDIDA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624546"/>
                  </a:ext>
                </a:extLst>
              </a:tr>
              <a:tr h="142669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</a:rPr>
                        <a:t>1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400" u="none" strike="noStrike" dirty="0">
                          <a:effectLst/>
                        </a:rPr>
                        <a:t>MEJORAMIENTO Y AMPLIACION DE SERVICIOS ECOSISTEMICOS DE CONTROL DE LA EROSION DE SUELOS, MEDIANTE LA FORESTACION Y RE-FORESTACION, EN LAS 13 PROVINCIAS DEL DEPARTAMENTO</a:t>
                      </a:r>
                      <a:endParaRPr lang="es-ES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CAJAMARCA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53,461,743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36,905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HABITANTES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</a:rPr>
                        <a:t>73,37 %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3352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0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2 Rectángulo"/>
          <p:cNvSpPr/>
          <p:nvPr/>
        </p:nvSpPr>
        <p:spPr>
          <a:xfrm>
            <a:off x="833924" y="2405149"/>
            <a:ext cx="5765872" cy="2047708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32" tIns="121832" rIns="121832" bIns="121832" numCol="1" spcCol="1271" anchor="ctr" anchorCtr="0">
            <a:noAutofit/>
          </a:bodyPr>
          <a:lstStyle/>
          <a:p>
            <a:pPr algn="ctr" defTabSz="142154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696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DEFENSA NACIONAL</a:t>
            </a:r>
            <a:endParaRPr lang="es-ES" sz="6696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3C89F-5A64-4F7A-8659-BB86CC15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48" y="1197917"/>
            <a:ext cx="4649002" cy="446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15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407367" y="1289846"/>
            <a:ext cx="9146208" cy="5039292"/>
          </a:xfrm>
          <a:prstGeom prst="round2DiagRect">
            <a:avLst>
              <a:gd name="adj1" fmla="val 4570"/>
              <a:gd name="adj2" fmla="val 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</a:pPr>
            <a:r>
              <a:rPr lang="es-ES" sz="1600" b="1" dirty="0">
                <a:solidFill>
                  <a:schemeClr val="tx1"/>
                </a:solidFill>
              </a:rPr>
              <a:t>Se adquirió:  </a:t>
            </a:r>
          </a:p>
          <a:p>
            <a:pPr marL="0" indent="0" algn="just">
              <a:lnSpc>
                <a:spcPct val="130000"/>
              </a:lnSpc>
              <a:buNone/>
            </a:pPr>
            <a:r>
              <a:rPr lang="es-ES" sz="1600" b="1" dirty="0">
                <a:solidFill>
                  <a:schemeClr val="tx1"/>
                </a:solidFill>
              </a:rPr>
              <a:t>	01 ambulancia rural</a:t>
            </a:r>
          </a:p>
          <a:p>
            <a:pPr marL="0" indent="0" algn="just">
              <a:lnSpc>
                <a:spcPct val="130000"/>
              </a:lnSpc>
              <a:buNone/>
            </a:pPr>
            <a:r>
              <a:rPr lang="es-ES" sz="1600" b="1" dirty="0">
                <a:solidFill>
                  <a:schemeClr val="tx1"/>
                </a:solidFill>
              </a:rPr>
              <a:t>	01 cisterna 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02 camionetas de rescate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01 microbús para transporte de personal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01 compresora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04 generadores eléctricos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17 motobombas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100 frazadas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01 </a:t>
            </a:r>
            <a:r>
              <a:rPr lang="es-ES" sz="1400" b="1" dirty="0" err="1">
                <a:solidFill>
                  <a:schemeClr val="tx1"/>
                </a:solidFill>
              </a:rPr>
              <a:t>drone</a:t>
            </a:r>
            <a:r>
              <a:rPr lang="es-ES" sz="1400" b="1" dirty="0">
                <a:solidFill>
                  <a:schemeClr val="tx1"/>
                </a:solidFill>
              </a:rPr>
              <a:t> </a:t>
            </a:r>
          </a:p>
          <a:p>
            <a:pPr marL="400050" lvl="1" indent="0" algn="just">
              <a:lnSpc>
                <a:spcPct val="130000"/>
              </a:lnSpc>
              <a:buNone/>
            </a:pPr>
            <a:r>
              <a:rPr lang="es-ES" sz="1400" b="1" dirty="0">
                <a:solidFill>
                  <a:schemeClr val="tx1"/>
                </a:solidFill>
              </a:rPr>
              <a:t>	11 toneladas de hidratantes y enlatados</a:t>
            </a:r>
          </a:p>
          <a:p>
            <a:pPr marL="0" indent="0" algn="just">
              <a:lnSpc>
                <a:spcPct val="130000"/>
              </a:lnSpc>
              <a:buNone/>
            </a:pPr>
            <a:r>
              <a:rPr lang="es-ES" sz="1600" b="1" dirty="0">
                <a:solidFill>
                  <a:schemeClr val="tx1"/>
                </a:solidFill>
              </a:rPr>
              <a:t>Con una inversión de S/ 3,138,210.83.</a:t>
            </a:r>
          </a:p>
          <a:p>
            <a:pPr algn="just">
              <a:lnSpc>
                <a:spcPct val="130000"/>
              </a:lnSpc>
            </a:pPr>
            <a:r>
              <a:rPr lang="es-ES" sz="1600" b="1" dirty="0">
                <a:solidFill>
                  <a:schemeClr val="tx1"/>
                </a:solidFill>
              </a:rPr>
              <a:t>157,000 </a:t>
            </a:r>
            <a:r>
              <a:rPr lang="es-ES" sz="1600" dirty="0">
                <a:solidFill>
                  <a:schemeClr val="tx1"/>
                </a:solidFill>
              </a:rPr>
              <a:t>galones de Combustible (Diésel B5 UV) entregados para rehabilitación y </a:t>
            </a:r>
            <a:r>
              <a:rPr lang="es-ES" sz="1600" dirty="0" err="1">
                <a:solidFill>
                  <a:schemeClr val="tx1"/>
                </a:solidFill>
              </a:rPr>
              <a:t>transitabilidad</a:t>
            </a:r>
            <a:r>
              <a:rPr lang="es-ES" sz="1600" dirty="0">
                <a:solidFill>
                  <a:schemeClr val="tx1"/>
                </a:solidFill>
              </a:rPr>
              <a:t> de vías, </a:t>
            </a:r>
            <a:r>
              <a:rPr lang="es-ES" sz="1600" dirty="0" err="1">
                <a:solidFill>
                  <a:schemeClr val="tx1"/>
                </a:solidFill>
              </a:rPr>
              <a:t>descolmatación</a:t>
            </a:r>
            <a:r>
              <a:rPr lang="es-ES" sz="1600" dirty="0">
                <a:solidFill>
                  <a:schemeClr val="tx1"/>
                </a:solidFill>
              </a:rPr>
              <a:t> de ríos y quebradas en </a:t>
            </a:r>
            <a:r>
              <a:rPr lang="es-ES" sz="1600" b="1" dirty="0">
                <a:solidFill>
                  <a:schemeClr val="tx1"/>
                </a:solidFill>
              </a:rPr>
              <a:t>60 distritos del departamento de </a:t>
            </a:r>
            <a:r>
              <a:rPr lang="es-ES" sz="1600" b="1" dirty="0" err="1">
                <a:solidFill>
                  <a:schemeClr val="tx1"/>
                </a:solidFill>
              </a:rPr>
              <a:t>Cajamarca,beneficiando</a:t>
            </a:r>
            <a:r>
              <a:rPr lang="es-ES" sz="1600" b="1" dirty="0">
                <a:solidFill>
                  <a:schemeClr val="tx1"/>
                </a:solidFill>
              </a:rPr>
              <a:t> a </a:t>
            </a:r>
            <a:r>
              <a:rPr lang="es-PE" sz="1600" b="1" dirty="0">
                <a:solidFill>
                  <a:schemeClr val="tx1"/>
                </a:solidFill>
              </a:rPr>
              <a:t>120 722 </a:t>
            </a:r>
            <a:r>
              <a:rPr lang="es-ES" sz="1600" b="1" dirty="0">
                <a:solidFill>
                  <a:schemeClr val="tx1"/>
                </a:solidFill>
              </a:rPr>
              <a:t> habitantes. </a:t>
            </a:r>
          </a:p>
        </p:txBody>
      </p:sp>
      <p:sp>
        <p:nvSpPr>
          <p:cNvPr id="20" name="CuadroTexto 9"/>
          <p:cNvSpPr txBox="1"/>
          <p:nvPr/>
        </p:nvSpPr>
        <p:spPr>
          <a:xfrm>
            <a:off x="9427422" y="3530673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2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14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</a:t>
            </a:r>
            <a:r>
              <a:rPr lang="es-ES" sz="1800" dirty="0"/>
              <a:t>GESTIÓN DE RIESGOS DE DESASTRES</a:t>
            </a:r>
          </a:p>
        </p:txBody>
      </p:sp>
      <p:pic>
        <p:nvPicPr>
          <p:cNvPr id="12290" name="Picture 2" descr="D:\bomberos equipos vehiculos\1C4A0717-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1676399"/>
            <a:ext cx="5221342" cy="313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301026" y="2278421"/>
            <a:ext cx="5676441" cy="310074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dirty="0"/>
              <a:t>Instalación e implementación de </a:t>
            </a:r>
            <a:r>
              <a:rPr lang="es-PE" sz="2000" b="1" dirty="0"/>
              <a:t>04 cámaras Gesell </a:t>
            </a:r>
            <a:r>
              <a:rPr lang="es-PE" sz="2000" dirty="0"/>
              <a:t>en la región con </a:t>
            </a:r>
            <a:r>
              <a:rPr lang="es-PE" sz="2000" b="1" dirty="0"/>
              <a:t>1 081 </a:t>
            </a:r>
            <a:r>
              <a:rPr lang="es-PE" sz="2000" dirty="0"/>
              <a:t>atenciones de </a:t>
            </a:r>
            <a:r>
              <a:rPr lang="es-PE" sz="2000" b="1" dirty="0"/>
              <a:t>solicitudes de entrevistas únicas en Cámara </a:t>
            </a:r>
            <a:r>
              <a:rPr lang="es-PE" sz="2000" b="1" dirty="0" err="1"/>
              <a:t>Gesell</a:t>
            </a:r>
            <a:r>
              <a:rPr lang="es-PE" sz="2000" dirty="0"/>
              <a:t>.</a:t>
            </a:r>
          </a:p>
          <a:p>
            <a:pPr marL="0" indent="0" algn="just">
              <a:buNone/>
            </a:pPr>
            <a:endParaRPr lang="es-ES" sz="2000" dirty="0">
              <a:solidFill>
                <a:schemeClr val="tx1"/>
              </a:solidFill>
            </a:endParaRPr>
          </a:p>
          <a:p>
            <a:pPr algn="just"/>
            <a:r>
              <a:rPr lang="es-ES" sz="2000" b="1" dirty="0">
                <a:solidFill>
                  <a:schemeClr val="tx1"/>
                </a:solidFill>
              </a:rPr>
              <a:t>05 </a:t>
            </a:r>
            <a:r>
              <a:rPr lang="es-ES" sz="2000" dirty="0">
                <a:solidFill>
                  <a:schemeClr val="tx1"/>
                </a:solidFill>
              </a:rPr>
              <a:t>operativos conjuntos con miembros del CORESEC teniendo como resultado:  </a:t>
            </a:r>
            <a:r>
              <a:rPr lang="es-ES" sz="2000" b="1" dirty="0">
                <a:solidFill>
                  <a:schemeClr val="tx1"/>
                </a:solidFill>
              </a:rPr>
              <a:t>1 155 </a:t>
            </a:r>
            <a:r>
              <a:rPr lang="es-ES" sz="2000" dirty="0">
                <a:solidFill>
                  <a:schemeClr val="tx1"/>
                </a:solidFill>
              </a:rPr>
              <a:t>personas intervenidas, </a:t>
            </a:r>
            <a:r>
              <a:rPr lang="es-ES" sz="2000" b="1" dirty="0">
                <a:solidFill>
                  <a:schemeClr val="tx1"/>
                </a:solidFill>
              </a:rPr>
              <a:t>771 </a:t>
            </a:r>
            <a:r>
              <a:rPr lang="es-ES" sz="2000" dirty="0">
                <a:solidFill>
                  <a:schemeClr val="tx1"/>
                </a:solidFill>
              </a:rPr>
              <a:t>vehículos intervenidos y </a:t>
            </a:r>
            <a:r>
              <a:rPr lang="es-ES" sz="2000" b="1" dirty="0">
                <a:solidFill>
                  <a:schemeClr val="tx1"/>
                </a:solidFill>
              </a:rPr>
              <a:t>07 </a:t>
            </a:r>
            <a:r>
              <a:rPr lang="es-ES" sz="2000" dirty="0">
                <a:solidFill>
                  <a:schemeClr val="tx1"/>
                </a:solidFill>
              </a:rPr>
              <a:t>personas detenidas las mismas que fueron puestas a disposición de la </a:t>
            </a:r>
            <a:r>
              <a:rPr lang="es-ES" sz="2000" b="1" dirty="0">
                <a:solidFill>
                  <a:schemeClr val="tx1"/>
                </a:solidFill>
              </a:rPr>
              <a:t>POLICIA JUDICIAL.</a:t>
            </a:r>
          </a:p>
        </p:txBody>
      </p:sp>
      <p:sp>
        <p:nvSpPr>
          <p:cNvPr id="18" name="CuadroTexto 3"/>
          <p:cNvSpPr txBox="1"/>
          <p:nvPr/>
        </p:nvSpPr>
        <p:spPr>
          <a:xfrm>
            <a:off x="9427422" y="1966652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1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20" name="CuadroTexto 9"/>
          <p:cNvSpPr txBox="1"/>
          <p:nvPr/>
        </p:nvSpPr>
        <p:spPr>
          <a:xfrm>
            <a:off x="9427422" y="3530673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OTO 2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24" name="CuadroTexto 12"/>
          <p:cNvSpPr txBox="1"/>
          <p:nvPr/>
        </p:nvSpPr>
        <p:spPr>
          <a:xfrm>
            <a:off x="9427422" y="5087543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3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13" name="3 CuadroTexto"/>
          <p:cNvSpPr txBox="1"/>
          <p:nvPr/>
        </p:nvSpPr>
        <p:spPr>
          <a:xfrm>
            <a:off x="407368" y="924846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SEGURIDAD CIUDADANA </a:t>
            </a:r>
          </a:p>
        </p:txBody>
      </p:sp>
      <p:pic>
        <p:nvPicPr>
          <p:cNvPr id="13314" name="Picture 2" descr="D:\camara gesell ministerio publico fiscalia\1C4A9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22" y="2388319"/>
            <a:ext cx="4191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7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2 Rectángulo"/>
          <p:cNvSpPr/>
          <p:nvPr/>
        </p:nvSpPr>
        <p:spPr>
          <a:xfrm>
            <a:off x="856071" y="1988840"/>
            <a:ext cx="5671977" cy="2048776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121896" tIns="121896" rIns="121896" bIns="121896" numCol="1" spcCol="1271" anchor="ctr" anchorCtr="0">
            <a:noAutofit/>
          </a:bodyPr>
          <a:lstStyle/>
          <a:p>
            <a:pPr defTabSz="1422116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67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DIMENSIÓN INSITUCIONAL</a:t>
            </a:r>
            <a:endParaRPr lang="es-ES" sz="67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D62E49-173F-47B3-B553-ED370E861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196752"/>
            <a:ext cx="46514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104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969893" y="1764814"/>
            <a:ext cx="4390383" cy="385516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sz="2000" b="1" dirty="0">
                <a:solidFill>
                  <a:schemeClr val="tx1"/>
                </a:solidFill>
              </a:rPr>
              <a:t>Construcción del Hospital de Celendín por un monto de 293,000,000</a:t>
            </a:r>
          </a:p>
          <a:p>
            <a:pPr algn="just"/>
            <a:r>
              <a:rPr lang="es-ES" sz="2000" b="1" dirty="0">
                <a:solidFill>
                  <a:schemeClr val="tx1"/>
                </a:solidFill>
              </a:rPr>
              <a:t>Construcción del hospital de Chota por un monto de 566,000,000</a:t>
            </a:r>
          </a:p>
          <a:p>
            <a:pPr algn="just"/>
            <a:r>
              <a:rPr lang="es-ES" sz="2000" b="1" dirty="0">
                <a:solidFill>
                  <a:schemeClr val="tx1"/>
                </a:solidFill>
              </a:rPr>
              <a:t>Construcción del Hospital Simón Bolívar - Cajamarca por un monto de 356,000,000</a:t>
            </a:r>
          </a:p>
          <a:p>
            <a:pPr algn="just"/>
            <a:r>
              <a:rPr lang="es-ES" sz="2000" b="1" dirty="0">
                <a:solidFill>
                  <a:schemeClr val="tx1"/>
                </a:solidFill>
              </a:rPr>
              <a:t>Construcción del canal El Toro por un monto de 44,000,00</a:t>
            </a:r>
          </a:p>
          <a:p>
            <a:pPr algn="just"/>
            <a:endParaRPr lang="es-ES" sz="20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sz="2000" b="1" dirty="0">
                <a:solidFill>
                  <a:schemeClr val="tx1"/>
                </a:solidFill>
              </a:rPr>
              <a:t>Por un monto total de 1259 millones de soles</a:t>
            </a:r>
          </a:p>
          <a:p>
            <a:pPr algn="just"/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0" name="CuadroTexto 9"/>
          <p:cNvSpPr txBox="1"/>
          <p:nvPr/>
        </p:nvSpPr>
        <p:spPr>
          <a:xfrm>
            <a:off x="9427422" y="3530673"/>
            <a:ext cx="23482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2</a:t>
            </a:r>
          </a:p>
          <a:p>
            <a:pPr algn="ctr"/>
            <a:r>
              <a:rPr lang="es-ES" sz="1600" dirty="0">
                <a:solidFill>
                  <a:schemeClr val="bg1"/>
                </a:solidFill>
              </a:rPr>
              <a:t>(Debe ser una foto real y representativa de los logros)</a:t>
            </a:r>
          </a:p>
        </p:txBody>
      </p:sp>
      <p:sp>
        <p:nvSpPr>
          <p:cNvPr id="24" name="CuadroTexto 12"/>
          <p:cNvSpPr txBox="1"/>
          <p:nvPr/>
        </p:nvSpPr>
        <p:spPr>
          <a:xfrm>
            <a:off x="9427422" y="5087543"/>
            <a:ext cx="234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chemeClr val="bg1"/>
                </a:solidFill>
              </a:rPr>
              <a:t>FOTO 3(Debe ser una foto real y representativa de los logros)</a:t>
            </a:r>
          </a:p>
        </p:txBody>
      </p:sp>
      <p:sp>
        <p:nvSpPr>
          <p:cNvPr id="21" name="3 CuadroTexto"/>
          <p:cNvSpPr txBox="1"/>
          <p:nvPr/>
        </p:nvSpPr>
        <p:spPr>
          <a:xfrm>
            <a:off x="1056931" y="1116397"/>
            <a:ext cx="9845765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GESTIONES REALIZADAS ANTE LOS DIFERENTES MINISTERIOS  </a:t>
            </a:r>
          </a:p>
        </p:txBody>
      </p:sp>
      <p:pic>
        <p:nvPicPr>
          <p:cNvPr id="14338" name="Picture 2" descr="D:\simon bolivar maquinaRIA INAUGURACION ROGER GUEVARA\1C4A72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26" y="2651760"/>
            <a:ext cx="4496310" cy="29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0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>
          <a:extLst>
            <a:ext uri="{FF2B5EF4-FFF2-40B4-BE49-F238E27FC236}">
              <a16:creationId xmlns:a16="http://schemas.microsoft.com/office/drawing/2014/main" id="{C7312B2A-5FE1-EAF8-E6A1-E05BB23DF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2FCBE48-129D-C2F7-6E5C-21581AC4CE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C47DEFC-FED2-5354-CD04-E472D025B4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>
            <a:extLst>
              <a:ext uri="{FF2B5EF4-FFF2-40B4-BE49-F238E27FC236}">
                <a16:creationId xmlns:a16="http://schemas.microsoft.com/office/drawing/2014/main" id="{3C1A09D8-9702-BD27-3373-97DF1A8305B6}"/>
              </a:ext>
            </a:extLst>
          </p:cNvPr>
          <p:cNvSpPr txBox="1">
            <a:spLocks/>
          </p:cNvSpPr>
          <p:nvPr/>
        </p:nvSpPr>
        <p:spPr>
          <a:xfrm>
            <a:off x="379045" y="2055307"/>
            <a:ext cx="7044605" cy="3749957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dirty="0"/>
              <a:t>Ejecución de 6 IOARR para mejoramiento de equipamiento médico, por un monto total de  </a:t>
            </a:r>
            <a:r>
              <a:rPr lang="es-PE" sz="2000" b="1" dirty="0"/>
              <a:t>88,359,228.69 soles.</a:t>
            </a: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b="1" dirty="0"/>
              <a:t>Hospital docente regional de Cajamarca</a:t>
            </a:r>
            <a:r>
              <a:rPr lang="es-PE" sz="2000" dirty="0"/>
              <a:t>: Adquisición de Resonador Magnético, </a:t>
            </a:r>
            <a:r>
              <a:rPr lang="es-PE" sz="2000" dirty="0" err="1"/>
              <a:t>Angiografo</a:t>
            </a:r>
            <a:r>
              <a:rPr lang="es-PE" sz="2000" dirty="0"/>
              <a:t> y Ampliación de la Sala de Cuidados Intensivos</a:t>
            </a:r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b="1" dirty="0"/>
              <a:t>Hospital José Soto Cadenillas de Chota</a:t>
            </a:r>
            <a:r>
              <a:rPr lang="es-PE" sz="2000" dirty="0"/>
              <a:t>: Adquisición de Mesa </a:t>
            </a:r>
            <a:r>
              <a:rPr lang="es-PE" sz="2000" dirty="0" err="1"/>
              <a:t>Hidraúlica</a:t>
            </a:r>
            <a:r>
              <a:rPr lang="es-PE" sz="2000" dirty="0"/>
              <a:t> y Esterilizador </a:t>
            </a:r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b="1" dirty="0"/>
              <a:t>Hospital de </a:t>
            </a:r>
            <a:r>
              <a:rPr lang="es-PE" sz="2000" b="1" dirty="0" err="1"/>
              <a:t>Cutervo</a:t>
            </a:r>
            <a:r>
              <a:rPr lang="es-PE" sz="2000" b="1" dirty="0"/>
              <a:t>: </a:t>
            </a:r>
            <a:r>
              <a:rPr lang="es-PE" sz="2000" dirty="0"/>
              <a:t>Adquisición de Ambulancias</a:t>
            </a:r>
          </a:p>
          <a:p>
            <a:pPr marL="555625" indent="0" algn="just">
              <a:buNone/>
            </a:pP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endParaRPr lang="es-PE" sz="2000" dirty="0"/>
          </a:p>
        </p:txBody>
      </p:sp>
      <p:sp>
        <p:nvSpPr>
          <p:cNvPr id="16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Desarrollo Económico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sp>
        <p:nvSpPr>
          <p:cNvPr id="17" name="3 CuadroTexto"/>
          <p:cNvSpPr txBox="1"/>
          <p:nvPr/>
        </p:nvSpPr>
        <p:spPr>
          <a:xfrm>
            <a:off x="379045" y="1043430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Promoción de la inversión privada – Obras por impuesto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gobernador visita hospital regional director Jhony Barrantes\IMG_25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155" y="2629442"/>
            <a:ext cx="3902527" cy="260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42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278042" y="2055307"/>
            <a:ext cx="6822474" cy="336908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b="1" dirty="0"/>
              <a:t>5 </a:t>
            </a:r>
            <a:r>
              <a:rPr lang="es-PE" sz="2000" dirty="0"/>
              <a:t>Infraestructuras viales para la conectividad de la Región, por un monto total de </a:t>
            </a:r>
            <a:r>
              <a:rPr lang="es-PE" sz="2000" b="1" dirty="0"/>
              <a:t>101,483,526.46 soles.</a:t>
            </a:r>
            <a:endParaRPr lang="es-PE" sz="2000" dirty="0"/>
          </a:p>
          <a:p>
            <a:pPr marL="0" indent="0" algn="just">
              <a:buNone/>
            </a:pP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b="1" dirty="0"/>
              <a:t>3</a:t>
            </a:r>
            <a:r>
              <a:rPr lang="es-PE" sz="2000" dirty="0"/>
              <a:t> En Formulación de Expediente Técnico. (Contumazá -Tantarica, San Pablo – Granja Porcon y Namora – Vía de Evitamiento)</a:t>
            </a:r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b="1" dirty="0"/>
              <a:t>2 </a:t>
            </a:r>
            <a:r>
              <a:rPr lang="es-PE" sz="2000" dirty="0"/>
              <a:t>Para Ejecución Física de Obra. (Jaén - Pomahuaca  y Baños del Inca –Tartar Grande)</a:t>
            </a:r>
          </a:p>
        </p:txBody>
      </p:sp>
      <p:sp>
        <p:nvSpPr>
          <p:cNvPr id="15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Desarrollo Económico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sp>
        <p:nvSpPr>
          <p:cNvPr id="16" name="3 CuadroTexto"/>
          <p:cNvSpPr txBox="1"/>
          <p:nvPr/>
        </p:nvSpPr>
        <p:spPr>
          <a:xfrm>
            <a:off x="379045" y="1043430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Promoción de la inversión privada – Obras por impuesto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B474C5-CA45-AE92-60D1-0199EDD196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3650" y="2343355"/>
            <a:ext cx="4143900" cy="27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2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278041" y="2055307"/>
            <a:ext cx="5817959" cy="3369089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b="1" dirty="0"/>
              <a:t>3 </a:t>
            </a:r>
            <a:r>
              <a:rPr lang="es-PE" sz="2000" dirty="0"/>
              <a:t>Proyectos Educativos, por un monto total de </a:t>
            </a:r>
            <a:r>
              <a:rPr lang="es-PE" sz="2000" b="1" dirty="0"/>
              <a:t>89,558,374.40 soles</a:t>
            </a:r>
            <a:r>
              <a:rPr lang="es-PE" sz="2000" dirty="0"/>
              <a:t>.</a:t>
            </a:r>
          </a:p>
          <a:p>
            <a:pPr marL="0" indent="0" algn="just">
              <a:buNone/>
            </a:pP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dirty="0"/>
              <a:t>I.E. San Antonio de Padua – </a:t>
            </a:r>
            <a:r>
              <a:rPr lang="es-PE" sz="2000" dirty="0" err="1"/>
              <a:t>Chugur</a:t>
            </a:r>
            <a:r>
              <a:rPr lang="es-PE" sz="2000" dirty="0"/>
              <a:t> - </a:t>
            </a:r>
            <a:r>
              <a:rPr lang="es-PE" sz="2000" dirty="0" err="1"/>
              <a:t>Hualgayoc</a:t>
            </a: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ES" sz="2000" dirty="0"/>
              <a:t>I.E. N°16462 San Juan Bosco; I.E. N° 16874 San Martin De Porras; I.E. N° 16647 Humberto Aldaz </a:t>
            </a:r>
            <a:r>
              <a:rPr lang="es-ES" sz="2000" dirty="0" err="1"/>
              <a:t>Pezantes</a:t>
            </a:r>
            <a:r>
              <a:rPr lang="es-ES" sz="2000" dirty="0"/>
              <a:t>; I.E. N° 16910 San Ignacio</a:t>
            </a: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dirty="0"/>
              <a:t>Edificio en la Universidad Nacional de Cajamarca</a:t>
            </a:r>
          </a:p>
          <a:p>
            <a:pPr marL="898525" algn="just">
              <a:buFont typeface="Wingdings" panose="05000000000000000000" pitchFamily="2" charset="2"/>
              <a:buChar char="Ø"/>
            </a:pP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endParaRPr lang="es-PE" sz="2000" dirty="0"/>
          </a:p>
        </p:txBody>
      </p:sp>
      <p:sp>
        <p:nvSpPr>
          <p:cNvPr id="9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Desarrollo Económico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379045" y="1043430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Promoción de la inversión privada – Obras por impuesto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C71131E-BF94-9C58-ED49-52A743E33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873" y="2042125"/>
            <a:ext cx="4924832" cy="32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3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921398BC-F48B-40A8-91D4-03D2158B18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 t="3454" r="73549" b="87066"/>
          <a:stretch/>
        </p:blipFill>
        <p:spPr>
          <a:xfrm>
            <a:off x="208200" y="143861"/>
            <a:ext cx="2451516" cy="7327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1E3DDEB-7C1F-4F0C-8EB3-0EF7ED20E4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324155"/>
            <a:ext cx="3543607" cy="464860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278042" y="2055307"/>
            <a:ext cx="5813460" cy="3459668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PE" sz="2000" dirty="0"/>
              <a:t>Ejecución de IOARR para Adquisición de Activos de maquinaria pesada y patrulleros, por un monto total de </a:t>
            </a:r>
            <a:r>
              <a:rPr lang="es-PE" sz="2000" b="1" dirty="0"/>
              <a:t>121,802,302 soles.</a:t>
            </a:r>
            <a:endParaRPr lang="es-PE" sz="2000" dirty="0"/>
          </a:p>
          <a:p>
            <a:pPr marL="0" indent="0" algn="just">
              <a:buNone/>
            </a:pP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dirty="0"/>
              <a:t>Adquisición de 1 </a:t>
            </a:r>
            <a:r>
              <a:rPr lang="es-PE" sz="2000" dirty="0" err="1"/>
              <a:t>poll</a:t>
            </a:r>
            <a:r>
              <a:rPr lang="es-PE" sz="2000" dirty="0"/>
              <a:t> de Maquinarias Pesadas para la DRTC</a:t>
            </a:r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dirty="0"/>
              <a:t>Adquisición de Maquinaria Pesada para la Gerencia Sub Regional de Chota</a:t>
            </a:r>
          </a:p>
          <a:p>
            <a:pPr marL="898525" algn="just">
              <a:buFont typeface="Wingdings" panose="05000000000000000000" pitchFamily="2" charset="2"/>
              <a:buChar char="Ø"/>
            </a:pPr>
            <a:r>
              <a:rPr lang="es-PE" sz="2000" dirty="0"/>
              <a:t>Adquisición de 131 Patrulleros para la PNP</a:t>
            </a:r>
          </a:p>
          <a:p>
            <a:pPr marL="555625" indent="0" algn="just">
              <a:buNone/>
            </a:pPr>
            <a:endParaRPr lang="es-PE" sz="2000" dirty="0"/>
          </a:p>
          <a:p>
            <a:pPr marL="898525" algn="just">
              <a:buFont typeface="Wingdings" panose="05000000000000000000" pitchFamily="2" charset="2"/>
              <a:buChar char="Ø"/>
            </a:pPr>
            <a:endParaRPr lang="es-PE" sz="2000" dirty="0"/>
          </a:p>
        </p:txBody>
      </p:sp>
      <p:sp>
        <p:nvSpPr>
          <p:cNvPr id="9" name="3 CuadroTexto"/>
          <p:cNvSpPr txBox="1"/>
          <p:nvPr/>
        </p:nvSpPr>
        <p:spPr>
          <a:xfrm>
            <a:off x="3071664" y="291631"/>
            <a:ext cx="8703972" cy="408591"/>
          </a:xfrm>
          <a:prstGeom prst="round2DiagRect">
            <a:avLst/>
          </a:prstGeom>
          <a:solidFill>
            <a:srgbClr val="0066CC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bg1"/>
                </a:solidFill>
              </a:rPr>
              <a:t>Tema: Desarrollo Económico</a:t>
            </a:r>
            <a:endParaRPr lang="x-none" sz="1800" b="0" dirty="0">
              <a:solidFill>
                <a:schemeClr val="bg1"/>
              </a:solidFill>
            </a:endParaRPr>
          </a:p>
        </p:txBody>
      </p:sp>
      <p:sp>
        <p:nvSpPr>
          <p:cNvPr id="14" name="3 CuadroTexto"/>
          <p:cNvSpPr txBox="1"/>
          <p:nvPr/>
        </p:nvSpPr>
        <p:spPr>
          <a:xfrm>
            <a:off x="407368" y="926878"/>
            <a:ext cx="11368268" cy="408591"/>
          </a:xfrm>
          <a:prstGeom prst="round2Diag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14" tIns="45706" rIns="91414" bIns="45706" rtlCol="0">
            <a:spAutoFit/>
          </a:bodyPr>
          <a:lstStyle>
            <a:defPPr>
              <a:defRPr lang="es-ES"/>
            </a:defPPr>
            <a:lvl1pPr>
              <a:defRPr sz="1400" b="1" i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s-ES" sz="1800" dirty="0">
                <a:solidFill>
                  <a:schemeClr val="tx1"/>
                </a:solidFill>
              </a:rPr>
              <a:t>Sub Tema: Promoción de la inversión privada – Obras por impuesto</a:t>
            </a:r>
            <a:endParaRPr lang="x-none" sz="1800" b="0" dirty="0">
              <a:solidFill>
                <a:schemeClr val="tx1"/>
              </a:solidFill>
            </a:endParaRPr>
          </a:p>
        </p:txBody>
      </p:sp>
      <p:pic>
        <p:nvPicPr>
          <p:cNvPr id="6146" name="Picture 2" descr="D:\maquinaria pesada drac\IMG_53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55" y="2055307"/>
            <a:ext cx="5053634" cy="336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9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4018</Words>
  <Application>Microsoft Office PowerPoint</Application>
  <PresentationFormat>Panorámica</PresentationFormat>
  <Paragraphs>523</Paragraphs>
  <Slides>55</Slides>
  <Notes>55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Tahoma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Cuzco Sánchez</dc:creator>
  <cp:lastModifiedBy>Williams F. Terrones Mendoza</cp:lastModifiedBy>
  <cp:revision>60</cp:revision>
  <dcterms:created xsi:type="dcterms:W3CDTF">2025-05-12T23:13:46Z</dcterms:created>
  <dcterms:modified xsi:type="dcterms:W3CDTF">2025-06-05T14:04:46Z</dcterms:modified>
</cp:coreProperties>
</file>